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comments/comment1.xml" ContentType="application/vnd.openxmlformats-officedocument.presentationml.comments+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comments/comment2.xml" ContentType="application/vnd.openxmlformats-officedocument.presentationml.comments+xml"/>
  <Override PartName="/ppt/slides/slide42.xml" ContentType="application/vnd.openxmlformats-officedocument.presentationml.slide+xml"/>
  <Override PartName="/ppt/slides/slide43.xml" ContentType="application/vnd.openxmlformats-officedocument.presentationml.slide+xml"/>
  <Override PartName="/ppt/comments/comment3.xml" ContentType="application/vnd.openxmlformats-officedocument.presentationml.comments+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1.mov" ContentType="video/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1"/>
    <p:sldId id="298" r:id="rId52"/>
    <p:sldId id="299" r:id="rId54"/>
    <p:sldId id="300" r:id="rId55"/>
    <p:sldId id="301" r:id="rId56"/>
    <p:sldId id="302" r:id="rId57"/>
    <p:sldId id="303" r:id="rId5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enjamin Kurtz" initials="BK"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comments" Target="comments/comment1.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comments" Target="comments/comment2.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comments" Target="comments/comment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2-02T17:18:57.373" idx="1">
    <p:pos x="98" y="3265"/>
    <p:text>Image License:  Public Domain Source:  https://commons.wikimedia.org/wiki/File:Pony_Express_Across_the_Plains.png</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7-12-02T18:05:48.306" idx="2">
    <p:pos x="6225" y="3555"/>
    <p:text>Image License: Public Domain Source: https://en.wikipedia.org/wiki/File:WeirdTalesv36n1pg126_Weird_Tales_Club.png</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7-11-28T18:47:57.517" idx="3">
    <p:pos x="4032" y="988"/>
    <p:text>Creative Commons License - From Wikipedia page on Mix networks</p:text>
    <p:extLst>
      <p:ext uri="{C676402C-5697-4E1C-873F-D02D1690AC5C}">
        <p15:threadingInfo xmlns:p15="http://schemas.microsoft.com/office/powerpoint/2012/main" timeZoneBias="480"/>
      </p:ext>
    </p:extLs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Real talk people.  I want all of you to repeat something to yourself any time you think this might be a talk about malware.    It can’t be malware if you have love in your heart.  And I do.</a:t>
            </a:r>
          </a:p>
          <a:p>
            <a:pPr/>
          </a:p>
          <a:p>
            <a:pPr/>
            <a:r>
              <a:t>Introductions:  I’m awgh, I’m from IRC.</a:t>
            </a: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You might be familiar with the usual Axioms of crypto: Confidentiality, Integrity, and Authenticity.  </a:t>
            </a:r>
          </a:p>
          <a:p>
            <a:pPr/>
          </a:p>
          <a:p>
            <a:pPr/>
            <a:r>
              <a:t>For purposes of this project, we add a fourth axiom: Deniability, which is a guarantee that you can’t tell who the sender or intended recipient are from looking at packets on the wire.  Deniability should also be upheld if an intermediate router is captured and used as a MitM.</a:t>
            </a:r>
            <a:br/>
            <a:br/>
            <a:r>
              <a:t>You can also think of Deniability as Confidentiality for message metadata.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People always ask Why Not Use Tor?</a:t>
            </a:r>
          </a:p>
          <a:p>
            <a:pPr/>
          </a:p>
          <a:p>
            <a:pPr/>
            <a:r>
              <a:t>Short answer is that Tor is designed to be a big global network, and it is married to the concept of bidirectional sockets.  Well, sockets don’t work for everything, and they allow correlation attacks.</a:t>
            </a:r>
          </a:p>
          <a:p>
            <a:pPr/>
          </a:p>
          <a:p>
            <a:pPr/>
            <a:r>
              <a:t>For our system, we decided to force end-to-end encryption for every message, we decided to allow purely one-way transport hops like lasers or USB keys, and we wanted to support mobile meshing scenarios without relying on infrastructure.</a:t>
            </a:r>
            <a:br/>
            <a:br/>
            <a:r>
              <a:t>So we went back to an older metaphor for communication - the store and forward network.  Like FidoNet or Newsgroups, each node stores as many messages as it can, and tries to route them where they need to go best it can.</a:t>
            </a:r>
          </a:p>
          <a:p>
            <a:pPr/>
          </a:p>
          <a:p>
            <a:pPr/>
            <a:r>
              <a:t>* THIS COMES UP LATER wrt. MIXNETS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Onion-Routing just means that messages are encrypted and decrypted between each hop.  The Ratnet version of Onion Routing forces every Cleartext message to be encrypted with what we call a Content key.  When those messages are sent, they are batched and encrypted again with a Routing key.  Like layers of an onion.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At each hop, the message will be decrypted with the Routing key for that hop and the re-encrypted to the Routing key for the next hop.  The message itself cannot be completely decrypted unless the node has the Content key, so intermediate routers have no ability to read the contents of messages.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How can you do Onion Routing and Store &amp; Forward together?  If Deniability is enforced, intermediate nodes can’t know anything about where a message is going, so they can’t make a routing decision.</a:t>
            </a:r>
          </a:p>
          <a:p>
            <a:pPr/>
          </a:p>
          <a:p>
            <a:pPr/>
            <a:r>
              <a:t>Therefore, the only valid strategy is Flood Routing, which means Every Message Goes Everywhere.</a:t>
            </a:r>
          </a:p>
          <a:p>
            <a:pPr/>
            <a:r>
              <a:t>It turns out that this is also the only viable strategy for the Mobile Meshing Scenario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Flood routing causes some problems, but we can work around them.</a:t>
            </a:r>
          </a:p>
          <a:p>
            <a:pPr/>
          </a:p>
          <a:p>
            <a:pPr/>
            <a:r>
              <a:t>Loop detection is a big concern, since I send a message to all my neighbors, and then repeat it to all their neighbors, the odds are good that I will get my own messages bounced back to me at some point.  We have developed two strategies to deal with this:</a:t>
            </a:r>
          </a:p>
          <a:p>
            <a:pPr/>
            <a:r>
              <a:t>The Passive approach saves some random bytes prepended to each message in a hash-table which allows old values to decay out.  This lets us quickly detect messages we’ve already seen, but creates a limit on the size of the network based on the chosen size of the hashtable (imagine a perfect loop as the worst case scenario).</a:t>
            </a:r>
          </a:p>
          <a:p>
            <a:pPr/>
            <a:r>
              <a:t>The Active approach, still an algorithm in development, uses math that is difficult to reverse to let each node mark a message as “seen” without leaking any information about who saw it.  The quick version, using prime multiplication, would go:</a:t>
            </a:r>
          </a:p>
          <a:p>
            <a:pPr marL="305593" indent="-305593">
              <a:buSzPct val="145000"/>
              <a:buChar char="-"/>
            </a:pPr>
            <a:r>
              <a:t>Sender of message updates the tag field by generating two large primes and multiplying them together (remembering one of them).</a:t>
            </a:r>
          </a:p>
          <a:p>
            <a:pPr marL="305593" indent="-305593">
              <a:buSzPct val="145000"/>
              <a:buChar char="-"/>
            </a:pPr>
            <a:r>
              <a:t>Each router generates a large random prime.  </a:t>
            </a:r>
          </a:p>
          <a:p>
            <a:pPr marL="305593" indent="-305593">
              <a:buSzPct val="145000"/>
              <a:buChar char="-"/>
            </a:pPr>
            <a:r>
              <a:t>When a router receives a message, it divides by it’s prime.  If no remainder -&gt; we’ve seen it.  Otherwise, multiply the tag field by our prime and update.</a:t>
            </a:r>
          </a:p>
          <a:p>
            <a:pPr/>
            <a:r>
              <a:t>Obviously this tag field would get big, which might be OK in some cases, but we’re shopping for better math here.</a:t>
            </a:r>
          </a:p>
          <a:p>
            <a:pPr/>
          </a:p>
          <a:p>
            <a:pPr/>
            <a:r>
              <a:t>The other issue from Flood Routing is that each node has to be very careful to maintain their own resource limits to avoid Denial of Service problems.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A Quick Note on Salt from DJB.</a:t>
            </a:r>
          </a:p>
          <a:p>
            <a:pPr/>
          </a:p>
          <a:p>
            <a:pPr/>
            <a:r>
              <a:t>It’s a library for sign-cryption that doesn’t allow you to encrypt something without signing it.  This violates Deniability, so we couldn’t use it as written.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The actual encryption system we use most often is an implementation of the Elliptic Curve Integrated Encryption Scheme using Curve25519, AES-CBC-256 and HMAC-SHA-256</a:t>
            </a:r>
          </a:p>
          <a:p>
            <a:pPr/>
          </a:p>
          <a:p>
            <a:pPr/>
            <a:r>
              <a:t>There’s an RSA implementation in the code, too, which is similar, but slow and sad, especially on MIPS32-SoftFloat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To get a sense of how the system works, we’re going to go through the sending of one message.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There are 5 different steps a message goes through when sent by an application, and each of those steps use an internal API that there are at least two implementations of.</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You ever wonder why in the walking dead, when they need to send a message from the Kingdom to the Hilltop or whatever, they need to send a dude on an extremely edible horse to physically ride over there through a sea of zombies?</a:t>
            </a:r>
          </a:p>
          <a:p>
            <a:pPr/>
          </a:p>
          <a:p>
            <a:pPr/>
            <a:r>
              <a:t>I thought hey, if there was one repo you should have already synced before the zombies eat GitHub, what would it be?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First step, the application calls Send with the intended destination key ID and the clear message. </a:t>
            </a:r>
          </a:p>
          <a:p>
            <a:pPr/>
          </a:p>
          <a:p>
            <a:pPr/>
            <a:r>
              <a:t>The application can call into Ratnet directly as a Go library or over a remote Admin connection using any of the transport plugins.  Oh yeah, there are transport plugins.  We’ll get to that.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Ratnet also acts as a keyring, so it pulls the public Content key for the given destination ID and encrypts the message to that key.   As I mentioned before, the Crypto interface is just an internal API.</a:t>
            </a:r>
            <a:br/>
            <a:br/>
            <a:r>
              <a:t>Also, the routing and content Crypto instances are different, so you could use ECC for the Routing layer and RSA for the content, for example.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Once the message is encrypted, it’s added to the internal “outbox” queue with the local timestamp from when it was queued.</a:t>
            </a:r>
          </a:p>
          <a:p>
            <a:pPr/>
          </a:p>
          <a:p>
            <a:pPr/>
            <a:r>
              <a:t>The Queue itself is also abstracted with two implementations: one is backed by a pure-Go database, and one exists only in Ram.  Depends on if you want persistence or if you </a:t>
            </a:r>
            <a:r>
              <a:rPr b="1"/>
              <a:t>really don’t </a:t>
            </a:r>
            <a:r>
              <a:t>want persistence… in a loving way of course.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Each Ratnet node can be configured with any number of Connection Policies, which define how they interact with other Ratnet nodes.  This is another easily overridable abstraction, with three implementations:</a:t>
            </a:r>
          </a:p>
          <a:p>
            <a:pPr/>
            <a:r>
              <a:t>Polling - which says every X seconds, phone out to peers and push/pull messages.</a:t>
            </a:r>
          </a:p>
          <a:p>
            <a:pPr/>
            <a:r>
              <a:t>Server - which says sit and listen for others to push/pull.</a:t>
            </a:r>
          </a:p>
          <a:p>
            <a:pPr/>
            <a:r>
              <a:t>P2P - which does some mDNS magic to find peers, then negotiates who goes first, then push/pulls messages.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Finally, when the actual message exchange goes down, it happens through another abstraction - the transport plugins.</a:t>
            </a:r>
          </a:p>
          <a:p>
            <a:pPr/>
          </a:p>
          <a:p>
            <a:pPr/>
            <a:r>
              <a:t>Two implementations are provided, using TLS (although we’re not relying on that encryption) and UDP with a reliability layer.  It’s easy to add your own, and we’ve prototyped DNS, QUIC, SneakerNet/USB-Stick and IRC transports.  Teredo and IPSec would be cool… more on this later.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p>
            <a:pPr/>
            <a:r>
              <a:t>So then the transport plugin actually transports.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The API that’s exposed between Ratnet nodes only has three operations:</a:t>
            </a:r>
          </a:p>
          <a:p>
            <a:pPr marL="305593" indent="-305593">
              <a:buSzPct val="145000"/>
              <a:buChar char="-"/>
            </a:pPr>
            <a:r>
              <a:t>PubKey, which returns the Routing pub key.</a:t>
            </a:r>
          </a:p>
          <a:p>
            <a:pPr marL="305593" indent="-305593">
              <a:buSzPct val="145000"/>
              <a:buChar char="-"/>
            </a:pPr>
            <a:r>
              <a:t>Pickup, which takes a pub key and batches up all messages and encrypts them to the given key.</a:t>
            </a:r>
          </a:p>
          <a:p>
            <a:pPr marL="305593" indent="-305593">
              <a:buSzPct val="145000"/>
              <a:buChar char="-"/>
            </a:pPr>
            <a:r>
              <a:t>Drop-off, which accepts a Routing-encrypted batch of messages.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p>
            <a:pPr/>
            <a:r>
              <a:t>The final step is when Drop-off is called with a batch of messages.  The batch is decrypted with the Routing key, then each message nonce is hashed with each of this node’s Content Pubkeys.  If there is a match, the message is decrypted with the appropriate key and returned to the application via the callback associated with that Content key.</a:t>
            </a:r>
          </a:p>
          <a:p>
            <a:pPr/>
          </a:p>
          <a:p>
            <a:pPr/>
            <a:r>
              <a:t>Depending on network settings, consumed messages may be forwarded on.  Could be a shared key, could be for white-net reasons or to screw with correlation attacks.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Couple of weird design decisions had to be made.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The peer-to-peer plugin does a neat trick with mDNS.  We needed some multicast and didn’t want to add a requirement that we run as root, and there’s a nice hole for non-root multicast via mDNS on everything these days.  READ SLIDE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Clearly you need a solution for mobile meshing using hardware you can find lying around to be ready for the inevitable zombie apocalypse.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Now that we understand the thingie, let’s talk about how we can use this for evasion on adversarial networks.</a:t>
            </a:r>
          </a:p>
          <a:p>
            <a:pPr/>
            <a:r>
              <a:t>So… what makes an adversarial network adversarial?  Mainly, we think about automated network detection systems like IDS, but it can also include firewall rules or DNS trickery.  Certainly all of those tricks have been employed on corporate networks and also in places like Iran around election time.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Read slide fast.</a:t>
            </a:r>
          </a:p>
          <a:p>
            <a:pPr/>
          </a:p>
          <a:p>
            <a:pPr/>
            <a:r>
              <a:t>AFTER FIRST BULLET:  Sending is constant time and can be offloaded to hardware, Matching with a compiled regex is in theory O(N) for DFAs, although PCREs are Turing-powerful and may not even halt.  Guess which one your IDS uses.  Both suck: DFAs are too limited, PCRE is too slow &amp; heavy.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READ SLIDE</a:t>
            </a:r>
          </a:p>
          <a:p>
            <a:pPr/>
          </a:p>
          <a:p>
            <a:pPr/>
            <a:r>
              <a:t>Also, who looks at logs, how many false positives, etc.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READ SLIDE fast.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Read slide fast.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READ SLIDE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READ SLIDE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Quick note about Teredo.  It’s an IPv4 to IPv6 bridge with several publicly-available gateways that might be whitelisted.</a:t>
            </a:r>
          </a:p>
          <a:p>
            <a:pPr/>
          </a:p>
          <a:p>
            <a:pPr/>
            <a:r>
              <a:t>Also, IPSec-over-Teredo has become a bit more common, and an IDS won’t be able to tell if the encrypted traffic to the public endpoint is legit.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Sweet pre-1922 Public Domain Memes, Yo.  </a:t>
            </a:r>
          </a:p>
          <a:p>
            <a:pPr/>
          </a:p>
          <a:p>
            <a:pPr/>
            <a:r>
              <a:t>Let’s Get Weird.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David Chaum’s Mixnet paper from 1981… defines Mixnets as a chain of proxy servers that take in messages from multiple senders, shuffle them, and send them back out in a random order.</a:t>
            </a:r>
          </a:p>
          <a:p>
            <a:pPr/>
          </a:p>
          <a:p>
            <a:pPr/>
            <a:r>
              <a:t>In this scheme, each message is encrypted with one key for each proxy-stage it will go through, and each mix node that handles a message will unwrap one layer of encryption until the end.  Tor uses this type of scheme, with a 3 stage minimum (IIRC).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So that’s what we made.  Ratnet is a mesh-radio, flood-routed, onion-routed, store-and-forward messaging system.  It also works as a library for communications across regular networks where you’re worried someone might be trying to detect or block you.  (But with love.)  We’ll be getting into the details on all of that later…  but first, let’s talk about the meshing scenario.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So here’s what a Mixnet might look like, with each round of mixes decrypting one layer.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Oh yeah, so we can also do scripted generation, provisioning, and deployment of mix-nets… READ SLIDE</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a:r>
              <a:t>READ SLIDE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This is a screenshot from the Ratking tool, which is a web app using Cytoscape JS that lets you manually edit your network, determine key relationships, routing rules, and so on.</a:t>
            </a:r>
          </a:p>
          <a:p>
            <a:pPr/>
            <a:r>
              <a:t>It also lets you automatically script the generation of networks using Javascript, apply different layouts, and there’s a button that will run the whole network as Dockers on a remote Docker server.  I want to add support for AWS and other cloud deployment option.</a:t>
            </a:r>
          </a:p>
          <a:p>
            <a:pPr/>
          </a:p>
          <a:p>
            <a:pPr/>
            <a:r>
              <a:t>This is the only thing I’ve mentioned so far where the code isn’t posted right now, and that’s just because the way I write Javascript is a war crime and I need an adult.  If anyone can help me organize a JS app, come say hi.</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p>
            <a:pPr/>
            <a:r>
              <a:t>I’m here hoping to get people involved in the project, mainly hoping more people will use this in their applications.  I’m available to help you integrate this, and I’ll make sure our unit tests cover your application’s use cases, that kind of thing.  Just give me a shout.</a:t>
            </a:r>
          </a:p>
          <a:p>
            <a:pPr/>
          </a:p>
          <a:p>
            <a:pPr/>
            <a:r>
              <a:t>Also … if you’re pissed because this talk was totally useless to you, I’ve got a super useful project for helping exploit out-of-band XXEs and similar.  It’s kind of like Burp Collaborator you can deploy on a VPS yourself.  It’s a simple DNS server that can email you when it gets DNS requests on subdomains and some other tricks.  Check out madns!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Pretend the blue circles are mesh nodes.  In the beginning, they’re all able to route to each other, and they can route to the Internet.  ADVANCE</a:t>
            </a:r>
          </a:p>
          <a:p>
            <a:pPr/>
            <a:r>
              <a:t>As the two groups move around, they lose touch with the Internet, but can still talk to each other.</a:t>
            </a:r>
          </a:p>
          <a:p>
            <a:pPr/>
            <a:r>
              <a:t>Finally, when the two groups move out of range of each other, they can still talk amongst themselves, but no longer between groups.  This is what we call the “offline meshing” scenario.  The important thing to note is that there can be no guarantee that any message will ever be delivered.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A practical use case in a city might involve installing a mesh node in a city bus, which makes regular loops through the city every few hours.  As it passes other nodes, it exchanges messages.  So it would be possible to establish a slow way of exchanging messages with very little in the way of infrastructure.  Infrastructure cost of this network is about $30.</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All the code is written in Go and we cross-compile it to run on little MIPS32-SoftFloat boards all the time.  </a:t>
            </a:r>
          </a:p>
          <a:p>
            <a:pPr marL="305593" indent="-305593">
              <a:buSzPct val="145000"/>
              <a:buChar char="-"/>
            </a:pPr>
            <a:r>
              <a:t>RAVPowers with battery and OpenWRT</a:t>
            </a:r>
          </a:p>
          <a:p>
            <a:pPr marL="305593" indent="-305593">
              <a:buSzPct val="145000"/>
              <a:buChar char="-"/>
            </a:pPr>
            <a:r>
              <a:t>$17 HooToo’s with no battery</a:t>
            </a:r>
          </a:p>
          <a:p>
            <a:pPr marL="305593" indent="-305593">
              <a:buSzPct val="145000"/>
              <a:buChar char="-"/>
            </a:pPr>
            <a:r>
              <a:t>Custom board in development for use as con badge</a:t>
            </a:r>
          </a:p>
          <a:p>
            <a:pPr marL="305593" indent="-305593">
              <a:buSzPct val="145000"/>
              <a:buChar char="-"/>
            </a:pPr>
            <a:r>
              <a:t>OpenWRT is optional, but makes the 802.11s meshing easy to set up</a:t>
            </a:r>
          </a:p>
          <a:p>
            <a:pPr marL="305593" indent="-305593">
              <a:buSzPct val="145000"/>
              <a:buChar char="-"/>
            </a:pPr>
            <a:r>
              <a:t>Also tested on Androids back to 4.1 and PC, every other platform should work.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Before we go any further, if you’re already getting bored, just go check out the code.</a:t>
            </a:r>
          </a:p>
          <a:p>
            <a:pPr/>
          </a:p>
          <a:p>
            <a:pPr/>
            <a:r>
              <a:t>It’s a-w-g-h on GitHub, check out the docs folder in the Ratnet project and the Readme for links to other related repos.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There is a working demo of live file transfer between two Ratnet nodes in the Deaddrop project.  The project is expecting to be set up on a configured 802.11s node, and then it uses peer-to-peer discovery to bootstrap once the mesh connection is established.  etc etc</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wgh@awgh.org" TargetMode="External"/><Relationship Id="rId4" Type="http://schemas.openxmlformats.org/officeDocument/2006/relationships/hyperlink" Target="https://github.com/awgh/ratnet"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comments" Target="../comments/comment2.xml"/><Relationship Id="rId4" Type="http://schemas.openxmlformats.org/officeDocument/2006/relationships/image" Target="../media/image6.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comments" Target="../comments/comment3.xml"/><Relationship Id="rId4" Type="http://schemas.openxmlformats.org/officeDocument/2006/relationships/image" Target="../media/image7.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mailto:awgh@awgh.org" TargetMode="External"/><Relationship Id="rId4" Type="http://schemas.openxmlformats.org/officeDocument/2006/relationships/hyperlink" Target="https://github.com/awgh"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Apocalypse Internet, Chinese Motorcycles, and Traffic-Mimicking Malware"/>
          <p:cNvSpPr txBox="1"/>
          <p:nvPr>
            <p:ph type="ctrTitle"/>
          </p:nvPr>
        </p:nvSpPr>
        <p:spPr>
          <a:prstGeom prst="rect">
            <a:avLst/>
          </a:prstGeom>
        </p:spPr>
        <p:txBody>
          <a:bodyPr/>
          <a:lstStyle>
            <a:lvl1pPr defTabSz="484886">
              <a:defRPr sz="6640"/>
            </a:lvl1pPr>
          </a:lstStyle>
          <a:p>
            <a:pPr/>
            <a:r>
              <a:t>Apocalypse Internet, Chinese Motorcycles, and Traffic-Mimicking Malware</a:t>
            </a:r>
          </a:p>
        </p:txBody>
      </p:sp>
      <p:sp>
        <p:nvSpPr>
          <p:cNvPr id="120" name="awgh@awgh.org…"/>
          <p:cNvSpPr txBox="1"/>
          <p:nvPr>
            <p:ph type="subTitle" sz="half" idx="1"/>
          </p:nvPr>
        </p:nvSpPr>
        <p:spPr>
          <a:xfrm>
            <a:off x="1270000" y="5774829"/>
            <a:ext cx="10464800" cy="2786880"/>
          </a:xfrm>
          <a:prstGeom prst="rect">
            <a:avLst/>
          </a:prstGeom>
        </p:spPr>
        <p:txBody>
          <a:bodyPr/>
          <a:lstStyle/>
          <a:p>
            <a:pPr defTabSz="292100">
              <a:defRPr sz="4400"/>
            </a:pPr>
            <a:r>
              <a:rPr>
                <a:hlinkClick r:id="rId3" invalidUrl="" action="" tgtFrame="" tooltip="" history="1" highlightClick="0" endSnd="0"/>
              </a:rPr>
              <a:t>awgh@awgh.org</a:t>
            </a:r>
          </a:p>
          <a:p>
            <a:pPr defTabSz="292100">
              <a:defRPr sz="4400"/>
            </a:pPr>
          </a:p>
          <a:p>
            <a:pPr defTabSz="292100">
              <a:defRPr sz="4400"/>
            </a:pPr>
            <a:r>
              <a:rPr>
                <a:hlinkClick r:id="rId4" invalidUrl="" action="" tgtFrame="" tooltip="" history="1" highlightClick="0" endSnd="0"/>
              </a:rPr>
              <a:t>https://github.com/awgh/ratnet</a:t>
            </a:r>
          </a:p>
          <a:p>
            <a:pPr defTabSz="292100">
              <a:defRPr sz="4400"/>
            </a:pPr>
            <a:r>
              <a:t>#ratnet on freenode+hackint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Background"/>
          <p:cNvSpPr txBox="1"/>
          <p:nvPr>
            <p:ph type="title"/>
          </p:nvPr>
        </p:nvSpPr>
        <p:spPr>
          <a:prstGeom prst="rect">
            <a:avLst/>
          </a:prstGeom>
        </p:spPr>
        <p:txBody>
          <a:bodyPr/>
          <a:lstStyle/>
          <a:p>
            <a:pPr/>
            <a:r>
              <a:t>Background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CIA+D"/>
          <p:cNvSpPr txBox="1"/>
          <p:nvPr>
            <p:ph type="title"/>
          </p:nvPr>
        </p:nvSpPr>
        <p:spPr>
          <a:prstGeom prst="rect">
            <a:avLst/>
          </a:prstGeom>
        </p:spPr>
        <p:txBody>
          <a:bodyPr/>
          <a:lstStyle/>
          <a:p>
            <a:pPr/>
            <a:r>
              <a:t>CIA+D</a:t>
            </a:r>
          </a:p>
        </p:txBody>
      </p:sp>
      <p:sp>
        <p:nvSpPr>
          <p:cNvPr id="174" name="Confidentiality - This means secret.…"/>
          <p:cNvSpPr txBox="1"/>
          <p:nvPr>
            <p:ph type="body" idx="1"/>
          </p:nvPr>
        </p:nvSpPr>
        <p:spPr>
          <a:prstGeom prst="rect">
            <a:avLst/>
          </a:prstGeom>
        </p:spPr>
        <p:txBody>
          <a:bodyPr/>
          <a:lstStyle/>
          <a:p>
            <a:pPr/>
            <a:r>
              <a:t>Confidentiality - This means secret.  </a:t>
            </a:r>
          </a:p>
          <a:p>
            <a:pPr/>
            <a:r>
              <a:t>Integrity - This means non-tamperable.</a:t>
            </a:r>
          </a:p>
          <a:p>
            <a:pPr/>
            <a:r>
              <a:t>Authenticity - This means that the sender can’t be spoofed, commonly implemented as a signature. </a:t>
            </a:r>
            <a:br/>
            <a:r>
              <a:t>(DANGER:  Might Leak Sender in the Clear) </a:t>
            </a:r>
          </a:p>
          <a:p>
            <a:pPr/>
            <a:r>
              <a:t>New:  </a:t>
            </a:r>
            <a:r>
              <a:rPr b="1"/>
              <a:t>Deniability</a:t>
            </a:r>
            <a:r>
              <a:t> - Looking at just the packets on the wire, the network owner shouldn’t be able to tell who sent or received a message - even with some recovered routing keys (like if some routers get captured).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tore-and-Forward"/>
          <p:cNvSpPr txBox="1"/>
          <p:nvPr>
            <p:ph type="title"/>
          </p:nvPr>
        </p:nvSpPr>
        <p:spPr>
          <a:prstGeom prst="rect">
            <a:avLst/>
          </a:prstGeom>
        </p:spPr>
        <p:txBody>
          <a:bodyPr/>
          <a:lstStyle/>
          <a:p>
            <a:pPr/>
            <a:r>
              <a:t>Store-and-Forward</a:t>
            </a:r>
          </a:p>
        </p:txBody>
      </p:sp>
      <p:sp>
        <p:nvSpPr>
          <p:cNvPr id="179" name="Tor exists, we don’t need to re-invent Tor.  But Tor requires sockets (live, bi-directional), and that opens up correlation attacks.…"/>
          <p:cNvSpPr txBox="1"/>
          <p:nvPr>
            <p:ph type="body" idx="1"/>
          </p:nvPr>
        </p:nvSpPr>
        <p:spPr>
          <a:prstGeom prst="rect">
            <a:avLst/>
          </a:prstGeom>
        </p:spPr>
        <p:txBody>
          <a:bodyPr/>
          <a:lstStyle/>
          <a:p>
            <a:pPr marL="364489" indent="-364489" defTabSz="479044">
              <a:spcBef>
                <a:spcPts val="3400"/>
              </a:spcBef>
              <a:defRPr sz="2624"/>
            </a:pPr>
            <a:r>
              <a:t>Tor exists, we don’t need to re-invent Tor.  But Tor requires sockets (live, bi-directional), and that opens up correlation attacks. </a:t>
            </a:r>
          </a:p>
          <a:p>
            <a:pPr marL="364489" indent="-364489" defTabSz="479044">
              <a:spcBef>
                <a:spcPts val="3400"/>
              </a:spcBef>
              <a:defRPr sz="2624"/>
            </a:pPr>
            <a:r>
              <a:t>Tor is a big global network with the associated risks of homogeneity in crypto/code.  Also heavy requirements (global infrastructure) and no e2e encryption.</a:t>
            </a:r>
          </a:p>
          <a:p>
            <a:pPr marL="364489" indent="-364489" defTabSz="479044">
              <a:spcBef>
                <a:spcPts val="3400"/>
              </a:spcBef>
              <a:defRPr sz="2624"/>
            </a:pPr>
            <a:r>
              <a:t>Sockets aren’t the ONLY metaphor for network communication.  We used to have thousands of modems dialing each other every night in a complex scheme manually managed by grey aliens.  It was what we had and we liked it!</a:t>
            </a:r>
          </a:p>
          <a:p>
            <a:pPr marL="364489" indent="-364489" defTabSz="479044">
              <a:spcBef>
                <a:spcPts val="3400"/>
              </a:spcBef>
              <a:defRPr sz="2624"/>
            </a:pPr>
            <a:r>
              <a:t>Store-and-forward style messaging breaks sockets, but it also allows one-way radio throws and offline meshing and kills correlation attacks by allowing messages to be batched differently with every hop*.</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3" name="Image" descr="Image"/>
          <p:cNvPicPr>
            <a:picLocks noChangeAspect="1"/>
          </p:cNvPicPr>
          <p:nvPr/>
        </p:nvPicPr>
        <p:blipFill>
          <a:blip r:embed="rId3">
            <a:extLst/>
          </a:blip>
          <a:stretch>
            <a:fillRect/>
          </a:stretch>
        </p:blipFill>
        <p:spPr>
          <a:xfrm>
            <a:off x="1583315" y="648226"/>
            <a:ext cx="10083801" cy="75565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7" name="Image" descr="Image"/>
          <p:cNvPicPr>
            <a:picLocks noChangeAspect="1"/>
          </p:cNvPicPr>
          <p:nvPr/>
        </p:nvPicPr>
        <p:blipFill>
          <a:blip r:embed="rId3">
            <a:extLst/>
          </a:blip>
          <a:stretch>
            <a:fillRect/>
          </a:stretch>
        </p:blipFill>
        <p:spPr>
          <a:xfrm>
            <a:off x="1460500" y="1098550"/>
            <a:ext cx="10083800" cy="75565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Onion+Flood Routing"/>
          <p:cNvSpPr txBox="1"/>
          <p:nvPr>
            <p:ph type="title"/>
          </p:nvPr>
        </p:nvSpPr>
        <p:spPr>
          <a:prstGeom prst="rect">
            <a:avLst/>
          </a:prstGeom>
        </p:spPr>
        <p:txBody>
          <a:bodyPr/>
          <a:lstStyle/>
          <a:p>
            <a:pPr/>
            <a:r>
              <a:t>Onion+Flood Routing</a:t>
            </a:r>
          </a:p>
        </p:txBody>
      </p:sp>
      <p:sp>
        <p:nvSpPr>
          <p:cNvPr id="192" name="Onion routing, even without sockets, is required for Deniability.…"/>
          <p:cNvSpPr txBox="1"/>
          <p:nvPr>
            <p:ph type="body" idx="1"/>
          </p:nvPr>
        </p:nvSpPr>
        <p:spPr>
          <a:xfrm>
            <a:off x="952500" y="2597150"/>
            <a:ext cx="11099800" cy="6286500"/>
          </a:xfrm>
          <a:prstGeom prst="rect">
            <a:avLst/>
          </a:prstGeom>
        </p:spPr>
        <p:txBody>
          <a:bodyPr/>
          <a:lstStyle/>
          <a:p>
            <a:pPr marL="386715" indent="-386715" defTabSz="508254">
              <a:spcBef>
                <a:spcPts val="3600"/>
              </a:spcBef>
              <a:defRPr sz="2784"/>
            </a:pPr>
            <a:r>
              <a:t>Onion routing, even without sockets, is required for </a:t>
            </a:r>
            <a:r>
              <a:rPr b="1"/>
              <a:t>Deniability</a:t>
            </a:r>
            <a:r>
              <a:t>.</a:t>
            </a:r>
          </a:p>
          <a:p>
            <a:pPr marL="386715" indent="-386715" defTabSz="508254">
              <a:spcBef>
                <a:spcPts val="3600"/>
              </a:spcBef>
              <a:defRPr sz="2784"/>
            </a:pPr>
            <a:r>
              <a:t>Otherwise, trivial correlation attacks are possible.</a:t>
            </a:r>
          </a:p>
          <a:p>
            <a:pPr marL="386715" indent="-386715" defTabSz="508254">
              <a:spcBef>
                <a:spcPts val="3600"/>
              </a:spcBef>
              <a:defRPr sz="2784"/>
            </a:pPr>
            <a:r>
              <a:t>However, how the heck do you do Onion Routing AND Store and Forward together?  If everything is encrypted end-to-end how can an intermediate node know where to route things without violating </a:t>
            </a:r>
            <a:r>
              <a:rPr b="1"/>
              <a:t>Deniability </a:t>
            </a:r>
            <a:r>
              <a:t>(at content level, rather than routing) by leaving a breadcrumb (UUCP path, etc) in the message?</a:t>
            </a:r>
          </a:p>
          <a:p>
            <a:pPr marL="386715" indent="-386715" defTabSz="508254">
              <a:spcBef>
                <a:spcPts val="3600"/>
              </a:spcBef>
              <a:defRPr sz="2784"/>
            </a:pPr>
            <a:r>
              <a:t>Therefore, the only viable routing strategy is </a:t>
            </a:r>
            <a:r>
              <a:rPr b="1"/>
              <a:t>Flood Routing</a:t>
            </a:r>
            <a:r>
              <a:t> (everything goes everywhere)</a:t>
            </a:r>
          </a:p>
          <a:p>
            <a:pPr marL="386715" indent="-386715" defTabSz="508254">
              <a:spcBef>
                <a:spcPts val="3600"/>
              </a:spcBef>
              <a:defRPr sz="2784"/>
            </a:pPr>
            <a:r>
              <a:t>This is also the only viable strategy for mobile meshing.  Weird.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olvable Problems"/>
          <p:cNvSpPr txBox="1"/>
          <p:nvPr>
            <p:ph type="title"/>
          </p:nvPr>
        </p:nvSpPr>
        <p:spPr>
          <a:prstGeom prst="rect">
            <a:avLst/>
          </a:prstGeom>
        </p:spPr>
        <p:txBody>
          <a:bodyPr/>
          <a:lstStyle/>
          <a:p>
            <a:pPr/>
            <a:r>
              <a:t>Solvable Problems</a:t>
            </a:r>
          </a:p>
        </p:txBody>
      </p:sp>
      <p:sp>
        <p:nvSpPr>
          <p:cNvPr id="197" name="Loop Detection because of Flood Routing…"/>
          <p:cNvSpPr txBox="1"/>
          <p:nvPr>
            <p:ph type="body" idx="1"/>
          </p:nvPr>
        </p:nvSpPr>
        <p:spPr>
          <a:prstGeom prst="rect">
            <a:avLst/>
          </a:prstGeom>
        </p:spPr>
        <p:txBody>
          <a:bodyPr/>
          <a:lstStyle/>
          <a:p>
            <a:pPr/>
            <a:r>
              <a:t>Loop Detection because of Flood Routing</a:t>
            </a:r>
          </a:p>
          <a:p>
            <a:pPr lvl="1"/>
            <a:r>
              <a:t>Passive - Nonce hash table, requires network size (ish)</a:t>
            </a:r>
          </a:p>
          <a:p>
            <a:pPr lvl="1"/>
            <a:r>
              <a:t>Active - Irreversible math ie. (Prime*Prime)*Prime*Prime </a:t>
            </a:r>
          </a:p>
          <a:p>
            <a:pPr/>
            <a:r>
              <a:t>Many DoS risks have to be mitigated (storage/net/loop)</a:t>
            </a:r>
          </a:p>
          <a:p>
            <a:pPr lvl="1"/>
            <a:r>
              <a:t>Deal with it at application level (same as retries)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ign-cryption Deniability"/>
          <p:cNvSpPr txBox="1"/>
          <p:nvPr>
            <p:ph type="title"/>
          </p:nvPr>
        </p:nvSpPr>
        <p:spPr>
          <a:prstGeom prst="rect">
            <a:avLst/>
          </a:prstGeom>
        </p:spPr>
        <p:txBody>
          <a:bodyPr/>
          <a:lstStyle>
            <a:lvl1pPr defTabSz="554990">
              <a:defRPr sz="7600"/>
            </a:lvl1pPr>
          </a:lstStyle>
          <a:p>
            <a:pPr/>
            <a:r>
              <a:t>Sign-cryption Deniability</a:t>
            </a:r>
          </a:p>
        </p:txBody>
      </p:sp>
      <p:sp>
        <p:nvSpPr>
          <p:cNvPr id="202" name="Something static on the outside of the encrypted message part must indicate which public key to use for the signature validation.…"/>
          <p:cNvSpPr txBox="1"/>
          <p:nvPr>
            <p:ph type="body" idx="1"/>
          </p:nvPr>
        </p:nvSpPr>
        <p:spPr>
          <a:prstGeom prst="rect">
            <a:avLst/>
          </a:prstGeom>
        </p:spPr>
        <p:txBody>
          <a:bodyPr/>
          <a:lstStyle/>
          <a:p>
            <a:pPr marL="422275" indent="-422275" defTabSz="554990">
              <a:spcBef>
                <a:spcPts val="3900"/>
              </a:spcBef>
              <a:defRPr sz="3040"/>
            </a:pPr>
            <a:r>
              <a:t>Something static on the outside of the encrypted message part must indicate which public key to use for the signature validation.</a:t>
            </a:r>
          </a:p>
          <a:p>
            <a:pPr marL="422275" indent="-422275" defTabSz="554990">
              <a:spcBef>
                <a:spcPts val="3900"/>
              </a:spcBef>
              <a:defRPr sz="3040"/>
            </a:pPr>
            <a:r>
              <a:t>Something static is something that can be signature-matched, or might dox someone.</a:t>
            </a:r>
          </a:p>
          <a:p>
            <a:pPr marL="422275" indent="-422275" defTabSz="554990">
              <a:spcBef>
                <a:spcPts val="3900"/>
              </a:spcBef>
              <a:defRPr sz="3040"/>
            </a:pPr>
            <a:r>
              <a:t>NaCl is a library for sign-cryption without allowing just encryption.  Thanks, djb, had to write my own version.</a:t>
            </a:r>
          </a:p>
          <a:p>
            <a:pPr marL="422275" indent="-422275" defTabSz="554990">
              <a:spcBef>
                <a:spcPts val="3900"/>
              </a:spcBef>
              <a:defRPr sz="3040"/>
            </a:pPr>
            <a:r>
              <a:t>We have a solution for this problem… Each message begins with a random nonce, followed by</a:t>
            </a:r>
            <a:br/>
            <a:r>
              <a:t>HMAC( nonce + intended recipient’s Public key).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Crypto (Batches &amp; Singles)"/>
          <p:cNvSpPr txBox="1"/>
          <p:nvPr>
            <p:ph type="title"/>
          </p:nvPr>
        </p:nvSpPr>
        <p:spPr>
          <a:prstGeom prst="rect">
            <a:avLst/>
          </a:prstGeom>
        </p:spPr>
        <p:txBody>
          <a:bodyPr/>
          <a:lstStyle>
            <a:lvl1pPr defTabSz="457200">
              <a:lnSpc>
                <a:spcPts val="13800"/>
              </a:lnSpc>
              <a:spcBef>
                <a:spcPts val="1200"/>
              </a:spcBef>
              <a:defRPr b="1" sz="5866">
                <a:latin typeface="Times"/>
                <a:ea typeface="Times"/>
                <a:cs typeface="Times"/>
                <a:sym typeface="Times"/>
              </a:defRPr>
            </a:lvl1pPr>
          </a:lstStyle>
          <a:p>
            <a:pPr/>
            <a:r>
              <a:t>Crypto (Batches &amp; Singles) </a:t>
            </a:r>
          </a:p>
        </p:txBody>
      </p:sp>
      <p:sp>
        <p:nvSpPr>
          <p:cNvPr id="207" name="Roughly ECIES (RSA implementation is similar, but sloooooow):…"/>
          <p:cNvSpPr txBox="1"/>
          <p:nvPr>
            <p:ph type="body" idx="1"/>
          </p:nvPr>
        </p:nvSpPr>
        <p:spPr>
          <a:prstGeom prst="rect">
            <a:avLst/>
          </a:prstGeom>
        </p:spPr>
        <p:txBody>
          <a:bodyPr/>
          <a:lstStyle/>
          <a:p>
            <a:pPr marL="0" indent="0" defTabSz="457200">
              <a:lnSpc>
                <a:spcPts val="7700"/>
              </a:lnSpc>
              <a:spcBef>
                <a:spcPts val="1200"/>
              </a:spcBef>
              <a:buSzTx/>
              <a:buNone/>
              <a:defRPr sz="3333">
                <a:latin typeface="Times"/>
                <a:ea typeface="Times"/>
                <a:cs typeface="Times"/>
                <a:sym typeface="Times"/>
              </a:defRPr>
            </a:pPr>
            <a:r>
              <a:t>Roughly ECIES (RSA implementation is similar, but sloooooow): </a:t>
            </a:r>
            <a:endParaRPr sz="1200"/>
          </a:p>
          <a:p>
            <a:pPr marL="0" indent="0" defTabSz="457200">
              <a:lnSpc>
                <a:spcPts val="7700"/>
              </a:lnSpc>
              <a:spcBef>
                <a:spcPts val="1200"/>
              </a:spcBef>
              <a:buSzTx/>
              <a:buNone/>
              <a:defRPr sz="3333">
                <a:latin typeface="Times"/>
                <a:ea typeface="Times"/>
                <a:cs typeface="Times"/>
                <a:sym typeface="Times"/>
              </a:defRPr>
            </a:pPr>
            <a:r>
              <a:t>1) Generate new EC key. (Cheap!)</a:t>
            </a:r>
            <a:br/>
            <a:r>
              <a:t>2) Determine shared key with public of destination.</a:t>
            </a:r>
            <a:br/>
            <a:r>
              <a:t>3) Uses KDF to derive a symmetric encryption and a MAC key 4) Encrypts the message</a:t>
            </a:r>
            <a:br/>
            <a:r>
              <a:t>5) Computes the HMAC digest of encrypted message</a:t>
            </a:r>
            <a:br/>
            <a:r>
              <a:t>6) Outputs: SharedKey | CipherText | Digest</a:t>
            </a:r>
            <a:br/>
            <a:r>
              <a:t>→ "Curve25519,AES-CBC-256,HMAC-SHA-256", etc.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One Message,  One Hop"/>
          <p:cNvSpPr txBox="1"/>
          <p:nvPr>
            <p:ph type="title"/>
          </p:nvPr>
        </p:nvSpPr>
        <p:spPr>
          <a:prstGeom prst="rect">
            <a:avLst/>
          </a:prstGeom>
        </p:spPr>
        <p:txBody>
          <a:bodyPr/>
          <a:lstStyle/>
          <a:p>
            <a:pPr/>
            <a:r>
              <a:t>One Message, </a:t>
            </a:r>
            <a:br/>
            <a:r>
              <a:t>One Hop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Walking Dead: Why No Network?"/>
          <p:cNvSpPr txBox="1"/>
          <p:nvPr>
            <p:ph type="title"/>
          </p:nvPr>
        </p:nvSpPr>
        <p:spPr>
          <a:prstGeom prst="rect">
            <a:avLst/>
          </a:prstGeom>
        </p:spPr>
        <p:txBody>
          <a:bodyPr/>
          <a:lstStyle>
            <a:lvl1pPr defTabSz="385572">
              <a:defRPr sz="5280"/>
            </a:lvl1pPr>
          </a:lstStyle>
          <a:p>
            <a:pPr/>
            <a:r>
              <a:t>Walking Dead: Why No Network?</a:t>
            </a:r>
          </a:p>
        </p:txBody>
      </p:sp>
      <p:sp>
        <p:nvSpPr>
          <p:cNvPr id="125" name="there are alternators and old phones everywhere"/>
          <p:cNvSpPr txBox="1"/>
          <p:nvPr>
            <p:ph type="body" sz="quarter" idx="1"/>
          </p:nvPr>
        </p:nvSpPr>
        <p:spPr>
          <a:prstGeom prst="rect">
            <a:avLst/>
          </a:prstGeom>
        </p:spPr>
        <p:txBody>
          <a:bodyPr/>
          <a:lstStyle/>
          <a:p>
            <a:pPr/>
            <a:r>
              <a:t>there are alternators and old phones everywhere</a:t>
            </a:r>
          </a:p>
        </p:txBody>
      </p:sp>
      <p:pic>
        <p:nvPicPr>
          <p:cNvPr id="126" name="Pony_Express_Across_the_Plains.png" descr="Pony_Express_Across_the_Plains.png"/>
          <p:cNvPicPr>
            <a:picLocks noChangeAspect="1"/>
          </p:cNvPicPr>
          <p:nvPr/>
        </p:nvPicPr>
        <p:blipFill>
          <a:blip r:embed="rId4">
            <a:extLst/>
          </a:blip>
          <a:stretch>
            <a:fillRect/>
          </a:stretch>
        </p:blipFill>
        <p:spPr>
          <a:xfrm>
            <a:off x="763701" y="178133"/>
            <a:ext cx="11477398" cy="6908134"/>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Application"/>
          <p:cNvSpPr/>
          <p:nvPr/>
        </p:nvSpPr>
        <p:spPr>
          <a:xfrm>
            <a:off x="812130" y="911602"/>
            <a:ext cx="3210471" cy="593945"/>
          </a:xfrm>
          <a:prstGeom prst="roundRect">
            <a:avLst>
              <a:gd name="adj" fmla="val 32074"/>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Application</a:t>
            </a:r>
          </a:p>
        </p:txBody>
      </p:sp>
      <p:sp>
        <p:nvSpPr>
          <p:cNvPr id="216" name="Ratnet API"/>
          <p:cNvSpPr/>
          <p:nvPr/>
        </p:nvSpPr>
        <p:spPr>
          <a:xfrm>
            <a:off x="812130" y="2221676"/>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Ratnet API</a:t>
            </a:r>
          </a:p>
        </p:txBody>
      </p:sp>
      <p:sp>
        <p:nvSpPr>
          <p:cNvPr id="217" name="Line"/>
          <p:cNvSpPr/>
          <p:nvPr/>
        </p:nvSpPr>
        <p:spPr>
          <a:xfrm>
            <a:off x="2417365" y="1453138"/>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18" name="Crypto"/>
          <p:cNvSpPr/>
          <p:nvPr/>
        </p:nvSpPr>
        <p:spPr>
          <a:xfrm>
            <a:off x="812130" y="3490604"/>
            <a:ext cx="3210471" cy="495421"/>
          </a:xfrm>
          <a:prstGeom prst="roundRect">
            <a:avLst>
              <a:gd name="adj" fmla="val 38452"/>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Crypto</a:t>
            </a:r>
          </a:p>
        </p:txBody>
      </p:sp>
      <p:sp>
        <p:nvSpPr>
          <p:cNvPr id="219" name="Node"/>
          <p:cNvSpPr/>
          <p:nvPr/>
        </p:nvSpPr>
        <p:spPr>
          <a:xfrm>
            <a:off x="812130" y="4702154"/>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Node</a:t>
            </a:r>
          </a:p>
        </p:txBody>
      </p:sp>
      <p:sp>
        <p:nvSpPr>
          <p:cNvPr id="220" name="Connection Policy"/>
          <p:cNvSpPr/>
          <p:nvPr/>
        </p:nvSpPr>
        <p:spPr>
          <a:xfrm>
            <a:off x="812130" y="5971082"/>
            <a:ext cx="3210471" cy="593945"/>
          </a:xfrm>
          <a:prstGeom prst="roundRect">
            <a:avLst>
              <a:gd name="adj" fmla="val 32074"/>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Connection Policy</a:t>
            </a:r>
          </a:p>
        </p:txBody>
      </p:sp>
      <p:sp>
        <p:nvSpPr>
          <p:cNvPr id="221" name="Network Transport"/>
          <p:cNvSpPr/>
          <p:nvPr/>
        </p:nvSpPr>
        <p:spPr>
          <a:xfrm>
            <a:off x="812130" y="7281157"/>
            <a:ext cx="3210471" cy="552798"/>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 Transport</a:t>
            </a:r>
          </a:p>
        </p:txBody>
      </p:sp>
      <p:sp>
        <p:nvSpPr>
          <p:cNvPr id="222" name="Line"/>
          <p:cNvSpPr/>
          <p:nvPr/>
        </p:nvSpPr>
        <p:spPr>
          <a:xfrm>
            <a:off x="2417365" y="2768843"/>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23" name="Line"/>
          <p:cNvSpPr/>
          <p:nvPr/>
        </p:nvSpPr>
        <p:spPr>
          <a:xfrm>
            <a:off x="2417365" y="3988509"/>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24" name="Line"/>
          <p:cNvSpPr/>
          <p:nvPr/>
        </p:nvSpPr>
        <p:spPr>
          <a:xfrm>
            <a:off x="2417365" y="5249321"/>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25" name="Line"/>
          <p:cNvSpPr/>
          <p:nvPr/>
        </p:nvSpPr>
        <p:spPr>
          <a:xfrm>
            <a:off x="2417365" y="6523879"/>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26" name="1."/>
          <p:cNvSpPr/>
          <p:nvPr/>
        </p:nvSpPr>
        <p:spPr>
          <a:xfrm>
            <a:off x="3733800" y="157933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1.</a:t>
            </a:r>
          </a:p>
        </p:txBody>
      </p:sp>
      <p:sp>
        <p:nvSpPr>
          <p:cNvPr id="227" name="2."/>
          <p:cNvSpPr/>
          <p:nvPr/>
        </p:nvSpPr>
        <p:spPr>
          <a:xfrm>
            <a:off x="3733800" y="281957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2.</a:t>
            </a:r>
          </a:p>
        </p:txBody>
      </p:sp>
      <p:sp>
        <p:nvSpPr>
          <p:cNvPr id="228" name="3."/>
          <p:cNvSpPr/>
          <p:nvPr/>
        </p:nvSpPr>
        <p:spPr>
          <a:xfrm>
            <a:off x="3733800" y="4059817"/>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3.</a:t>
            </a:r>
          </a:p>
        </p:txBody>
      </p:sp>
      <p:sp>
        <p:nvSpPr>
          <p:cNvPr id="229" name="4."/>
          <p:cNvSpPr/>
          <p:nvPr/>
        </p:nvSpPr>
        <p:spPr>
          <a:xfrm>
            <a:off x="3733800" y="534931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4.</a:t>
            </a:r>
          </a:p>
        </p:txBody>
      </p:sp>
      <p:sp>
        <p:nvSpPr>
          <p:cNvPr id="230" name="5."/>
          <p:cNvSpPr/>
          <p:nvPr/>
        </p:nvSpPr>
        <p:spPr>
          <a:xfrm>
            <a:off x="3733800" y="663881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5.</a:t>
            </a:r>
          </a:p>
        </p:txBody>
      </p:sp>
      <p:sp>
        <p:nvSpPr>
          <p:cNvPr id="231" name="Decided to solve every problem with an additional layer of abstraction, and ended up with five APIs."/>
          <p:cNvSpPr txBox="1"/>
          <p:nvPr/>
        </p:nvSpPr>
        <p:spPr>
          <a:xfrm>
            <a:off x="4892395" y="673490"/>
            <a:ext cx="7188413" cy="49592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200"/>
            </a:lvl1pPr>
          </a:lstStyle>
          <a:p>
            <a:pPr/>
            <a:r>
              <a:t>Decided to solve every problem with an additional layer of abstraction, and ended up with five APIs.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Application"/>
          <p:cNvSpPr/>
          <p:nvPr/>
        </p:nvSpPr>
        <p:spPr>
          <a:xfrm>
            <a:off x="812130" y="911602"/>
            <a:ext cx="3210471" cy="593945"/>
          </a:xfrm>
          <a:prstGeom prst="roundRect">
            <a:avLst>
              <a:gd name="adj" fmla="val 32074"/>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Application</a:t>
            </a:r>
          </a:p>
        </p:txBody>
      </p:sp>
      <p:sp>
        <p:nvSpPr>
          <p:cNvPr id="236" name="Ratnet API"/>
          <p:cNvSpPr/>
          <p:nvPr/>
        </p:nvSpPr>
        <p:spPr>
          <a:xfrm>
            <a:off x="812130" y="2221676"/>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Ratnet API</a:t>
            </a:r>
          </a:p>
        </p:txBody>
      </p:sp>
      <p:sp>
        <p:nvSpPr>
          <p:cNvPr id="237" name="Line"/>
          <p:cNvSpPr/>
          <p:nvPr/>
        </p:nvSpPr>
        <p:spPr>
          <a:xfrm>
            <a:off x="2417365" y="1453138"/>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38" name="Crypto"/>
          <p:cNvSpPr/>
          <p:nvPr/>
        </p:nvSpPr>
        <p:spPr>
          <a:xfrm>
            <a:off x="812130" y="3490604"/>
            <a:ext cx="3210471" cy="495421"/>
          </a:xfrm>
          <a:prstGeom prst="roundRect">
            <a:avLst>
              <a:gd name="adj" fmla="val 38452"/>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Crypto</a:t>
            </a:r>
          </a:p>
        </p:txBody>
      </p:sp>
      <p:sp>
        <p:nvSpPr>
          <p:cNvPr id="239" name="Node"/>
          <p:cNvSpPr/>
          <p:nvPr/>
        </p:nvSpPr>
        <p:spPr>
          <a:xfrm>
            <a:off x="812130" y="4702154"/>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Node</a:t>
            </a:r>
          </a:p>
        </p:txBody>
      </p:sp>
      <p:sp>
        <p:nvSpPr>
          <p:cNvPr id="240" name="Connection Policy"/>
          <p:cNvSpPr/>
          <p:nvPr/>
        </p:nvSpPr>
        <p:spPr>
          <a:xfrm>
            <a:off x="812130" y="5971082"/>
            <a:ext cx="3210471" cy="593945"/>
          </a:xfrm>
          <a:prstGeom prst="roundRect">
            <a:avLst>
              <a:gd name="adj" fmla="val 32074"/>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Connection Policy</a:t>
            </a:r>
          </a:p>
        </p:txBody>
      </p:sp>
      <p:sp>
        <p:nvSpPr>
          <p:cNvPr id="241" name="Network Transport"/>
          <p:cNvSpPr/>
          <p:nvPr/>
        </p:nvSpPr>
        <p:spPr>
          <a:xfrm>
            <a:off x="812130" y="7281157"/>
            <a:ext cx="3210471" cy="552798"/>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 Transport</a:t>
            </a:r>
          </a:p>
        </p:txBody>
      </p:sp>
      <p:sp>
        <p:nvSpPr>
          <p:cNvPr id="242" name="Line"/>
          <p:cNvSpPr/>
          <p:nvPr/>
        </p:nvSpPr>
        <p:spPr>
          <a:xfrm>
            <a:off x="2417365" y="2768843"/>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43" name="Line"/>
          <p:cNvSpPr/>
          <p:nvPr/>
        </p:nvSpPr>
        <p:spPr>
          <a:xfrm>
            <a:off x="2417365" y="3988509"/>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44" name="Line"/>
          <p:cNvSpPr/>
          <p:nvPr/>
        </p:nvSpPr>
        <p:spPr>
          <a:xfrm>
            <a:off x="2417365" y="5249321"/>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45" name="Line"/>
          <p:cNvSpPr/>
          <p:nvPr/>
        </p:nvSpPr>
        <p:spPr>
          <a:xfrm>
            <a:off x="2417365" y="6523879"/>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46" name="1."/>
          <p:cNvSpPr/>
          <p:nvPr/>
        </p:nvSpPr>
        <p:spPr>
          <a:xfrm>
            <a:off x="3733800" y="157933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1.</a:t>
            </a:r>
          </a:p>
        </p:txBody>
      </p:sp>
      <p:sp>
        <p:nvSpPr>
          <p:cNvPr id="247" name="2."/>
          <p:cNvSpPr/>
          <p:nvPr/>
        </p:nvSpPr>
        <p:spPr>
          <a:xfrm>
            <a:off x="3733800" y="281957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2.</a:t>
            </a:r>
          </a:p>
        </p:txBody>
      </p:sp>
      <p:sp>
        <p:nvSpPr>
          <p:cNvPr id="248" name="3."/>
          <p:cNvSpPr/>
          <p:nvPr/>
        </p:nvSpPr>
        <p:spPr>
          <a:xfrm>
            <a:off x="3733800" y="4059817"/>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3.</a:t>
            </a:r>
          </a:p>
        </p:txBody>
      </p:sp>
      <p:sp>
        <p:nvSpPr>
          <p:cNvPr id="249" name="4."/>
          <p:cNvSpPr/>
          <p:nvPr/>
        </p:nvSpPr>
        <p:spPr>
          <a:xfrm>
            <a:off x="3733800" y="534931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4.</a:t>
            </a:r>
          </a:p>
        </p:txBody>
      </p:sp>
      <p:sp>
        <p:nvSpPr>
          <p:cNvPr id="250" name="5."/>
          <p:cNvSpPr/>
          <p:nvPr/>
        </p:nvSpPr>
        <p:spPr>
          <a:xfrm>
            <a:off x="3733800" y="663881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5.</a:t>
            </a:r>
          </a:p>
        </p:txBody>
      </p:sp>
      <p:sp>
        <p:nvSpPr>
          <p:cNvPr id="251" name="Your application calls the Send method via local library call or via an “admin” port using any transport plugin.…"/>
          <p:cNvSpPr/>
          <p:nvPr/>
        </p:nvSpPr>
        <p:spPr>
          <a:xfrm>
            <a:off x="4348212" y="1202407"/>
            <a:ext cx="8011716" cy="6340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17" y="0"/>
                </a:moveTo>
                <a:cubicBezTo>
                  <a:pt x="2033" y="0"/>
                  <a:pt x="1804" y="290"/>
                  <a:pt x="1804" y="648"/>
                </a:cubicBezTo>
                <a:lnTo>
                  <a:pt x="1804" y="978"/>
                </a:lnTo>
                <a:lnTo>
                  <a:pt x="0" y="2273"/>
                </a:lnTo>
                <a:lnTo>
                  <a:pt x="1804" y="3568"/>
                </a:lnTo>
                <a:lnTo>
                  <a:pt x="1804" y="20952"/>
                </a:lnTo>
                <a:cubicBezTo>
                  <a:pt x="1804" y="21310"/>
                  <a:pt x="2033" y="21600"/>
                  <a:pt x="2317" y="21600"/>
                </a:cubicBezTo>
                <a:lnTo>
                  <a:pt x="21087" y="21600"/>
                </a:lnTo>
                <a:cubicBezTo>
                  <a:pt x="21371" y="21600"/>
                  <a:pt x="21600" y="21310"/>
                  <a:pt x="21600" y="20952"/>
                </a:cubicBezTo>
                <a:lnTo>
                  <a:pt x="21600" y="648"/>
                </a:lnTo>
                <a:cubicBezTo>
                  <a:pt x="21600" y="290"/>
                  <a:pt x="21371" y="0"/>
                  <a:pt x="21087" y="0"/>
                </a:cubicBezTo>
                <a:lnTo>
                  <a:pt x="2317" y="0"/>
                </a:lnTo>
                <a:close/>
              </a:path>
            </a:pathLst>
          </a:custGeom>
          <a:solidFill>
            <a:srgbClr val="FFFFFF"/>
          </a:solidFill>
          <a:ln w="254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lstStyle/>
          <a:p>
            <a:pPr>
              <a:defRPr b="0" sz="4400">
                <a:latin typeface="+mn-lt"/>
                <a:ea typeface="+mn-ea"/>
                <a:cs typeface="+mn-cs"/>
                <a:sym typeface="Helvetica Neue Medium"/>
              </a:defRPr>
            </a:pPr>
            <a:r>
              <a:t>Your application calls the Send method via local library call or via an “admin” port using any transport plugin.</a:t>
            </a:r>
          </a:p>
          <a:p>
            <a:pPr>
              <a:defRPr b="0" sz="4400">
                <a:latin typeface="+mn-lt"/>
                <a:ea typeface="+mn-ea"/>
                <a:cs typeface="+mn-cs"/>
                <a:sym typeface="Helvetica Neue Medium"/>
              </a:defRPr>
            </a:pPr>
          </a:p>
          <a:p>
            <a:pPr>
              <a:defRPr b="0" sz="4400">
                <a:latin typeface="+mn-lt"/>
                <a:ea typeface="+mn-ea"/>
                <a:cs typeface="+mn-cs"/>
                <a:sym typeface="Helvetica Neue Medium"/>
              </a:defRPr>
            </a:pPr>
            <a:r>
              <a:t>Send( to, cleartext_msg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Application"/>
          <p:cNvSpPr/>
          <p:nvPr/>
        </p:nvSpPr>
        <p:spPr>
          <a:xfrm>
            <a:off x="812130" y="911602"/>
            <a:ext cx="3210471" cy="593945"/>
          </a:xfrm>
          <a:prstGeom prst="roundRect">
            <a:avLst>
              <a:gd name="adj" fmla="val 32074"/>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Application</a:t>
            </a:r>
          </a:p>
        </p:txBody>
      </p:sp>
      <p:sp>
        <p:nvSpPr>
          <p:cNvPr id="256" name="Ratnet API"/>
          <p:cNvSpPr/>
          <p:nvPr/>
        </p:nvSpPr>
        <p:spPr>
          <a:xfrm>
            <a:off x="812130" y="2221676"/>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Ratnet API</a:t>
            </a:r>
          </a:p>
        </p:txBody>
      </p:sp>
      <p:sp>
        <p:nvSpPr>
          <p:cNvPr id="257" name="Line"/>
          <p:cNvSpPr/>
          <p:nvPr/>
        </p:nvSpPr>
        <p:spPr>
          <a:xfrm>
            <a:off x="2417365" y="1453138"/>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58" name="Crypto"/>
          <p:cNvSpPr/>
          <p:nvPr/>
        </p:nvSpPr>
        <p:spPr>
          <a:xfrm>
            <a:off x="812130" y="3490604"/>
            <a:ext cx="3210471" cy="495421"/>
          </a:xfrm>
          <a:prstGeom prst="roundRect">
            <a:avLst>
              <a:gd name="adj" fmla="val 38452"/>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Crypto</a:t>
            </a:r>
          </a:p>
        </p:txBody>
      </p:sp>
      <p:sp>
        <p:nvSpPr>
          <p:cNvPr id="259" name="Node"/>
          <p:cNvSpPr/>
          <p:nvPr/>
        </p:nvSpPr>
        <p:spPr>
          <a:xfrm>
            <a:off x="812130" y="4702154"/>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Node</a:t>
            </a:r>
          </a:p>
        </p:txBody>
      </p:sp>
      <p:sp>
        <p:nvSpPr>
          <p:cNvPr id="260" name="Connection Policy"/>
          <p:cNvSpPr/>
          <p:nvPr/>
        </p:nvSpPr>
        <p:spPr>
          <a:xfrm>
            <a:off x="812130" y="5971082"/>
            <a:ext cx="3210471" cy="593945"/>
          </a:xfrm>
          <a:prstGeom prst="roundRect">
            <a:avLst>
              <a:gd name="adj" fmla="val 32074"/>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Connection Policy</a:t>
            </a:r>
          </a:p>
        </p:txBody>
      </p:sp>
      <p:sp>
        <p:nvSpPr>
          <p:cNvPr id="261" name="Network Transport"/>
          <p:cNvSpPr/>
          <p:nvPr/>
        </p:nvSpPr>
        <p:spPr>
          <a:xfrm>
            <a:off x="812130" y="7281157"/>
            <a:ext cx="3210471" cy="552798"/>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 Transport</a:t>
            </a:r>
          </a:p>
        </p:txBody>
      </p:sp>
      <p:sp>
        <p:nvSpPr>
          <p:cNvPr id="262" name="Line"/>
          <p:cNvSpPr/>
          <p:nvPr/>
        </p:nvSpPr>
        <p:spPr>
          <a:xfrm>
            <a:off x="2417365" y="2768843"/>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63" name="Line"/>
          <p:cNvSpPr/>
          <p:nvPr/>
        </p:nvSpPr>
        <p:spPr>
          <a:xfrm>
            <a:off x="2417365" y="3988509"/>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64" name="Line"/>
          <p:cNvSpPr/>
          <p:nvPr/>
        </p:nvSpPr>
        <p:spPr>
          <a:xfrm>
            <a:off x="2417365" y="5249321"/>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65" name="Line"/>
          <p:cNvSpPr/>
          <p:nvPr/>
        </p:nvSpPr>
        <p:spPr>
          <a:xfrm>
            <a:off x="2417365" y="6523879"/>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66" name="1."/>
          <p:cNvSpPr/>
          <p:nvPr/>
        </p:nvSpPr>
        <p:spPr>
          <a:xfrm>
            <a:off x="3733800" y="157933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1.</a:t>
            </a:r>
          </a:p>
        </p:txBody>
      </p:sp>
      <p:sp>
        <p:nvSpPr>
          <p:cNvPr id="267" name="2."/>
          <p:cNvSpPr/>
          <p:nvPr/>
        </p:nvSpPr>
        <p:spPr>
          <a:xfrm>
            <a:off x="3733800" y="281957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2.</a:t>
            </a:r>
          </a:p>
        </p:txBody>
      </p:sp>
      <p:sp>
        <p:nvSpPr>
          <p:cNvPr id="268" name="3."/>
          <p:cNvSpPr/>
          <p:nvPr/>
        </p:nvSpPr>
        <p:spPr>
          <a:xfrm>
            <a:off x="3733800" y="4059817"/>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3.</a:t>
            </a:r>
          </a:p>
        </p:txBody>
      </p:sp>
      <p:sp>
        <p:nvSpPr>
          <p:cNvPr id="269" name="4."/>
          <p:cNvSpPr/>
          <p:nvPr/>
        </p:nvSpPr>
        <p:spPr>
          <a:xfrm>
            <a:off x="3733800" y="534931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4.</a:t>
            </a:r>
          </a:p>
        </p:txBody>
      </p:sp>
      <p:sp>
        <p:nvSpPr>
          <p:cNvPr id="270" name="5."/>
          <p:cNvSpPr/>
          <p:nvPr/>
        </p:nvSpPr>
        <p:spPr>
          <a:xfrm>
            <a:off x="3733800" y="663881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5.</a:t>
            </a:r>
          </a:p>
        </p:txBody>
      </p:sp>
      <p:sp>
        <p:nvSpPr>
          <p:cNvPr id="271" name="The Ratnet module acts as a KSM/keyring and retains the public keys for known recipients, routing keys, and content keys.…"/>
          <p:cNvSpPr/>
          <p:nvPr/>
        </p:nvSpPr>
        <p:spPr>
          <a:xfrm>
            <a:off x="4367262" y="1202407"/>
            <a:ext cx="7992666" cy="6340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1" y="0"/>
                </a:moveTo>
                <a:cubicBezTo>
                  <a:pt x="1987" y="0"/>
                  <a:pt x="1757" y="290"/>
                  <a:pt x="1757" y="648"/>
                </a:cubicBezTo>
                <a:lnTo>
                  <a:pt x="1757" y="5109"/>
                </a:lnTo>
                <a:lnTo>
                  <a:pt x="0" y="6405"/>
                </a:lnTo>
                <a:lnTo>
                  <a:pt x="1757" y="7701"/>
                </a:lnTo>
                <a:lnTo>
                  <a:pt x="1757" y="20952"/>
                </a:lnTo>
                <a:cubicBezTo>
                  <a:pt x="1757" y="21310"/>
                  <a:pt x="1987" y="21600"/>
                  <a:pt x="2271" y="21600"/>
                </a:cubicBezTo>
                <a:lnTo>
                  <a:pt x="21086" y="21600"/>
                </a:lnTo>
                <a:cubicBezTo>
                  <a:pt x="21370" y="21600"/>
                  <a:pt x="21600" y="21310"/>
                  <a:pt x="21600" y="20952"/>
                </a:cubicBezTo>
                <a:lnTo>
                  <a:pt x="21600" y="648"/>
                </a:lnTo>
                <a:cubicBezTo>
                  <a:pt x="21600" y="290"/>
                  <a:pt x="21370" y="0"/>
                  <a:pt x="21086" y="0"/>
                </a:cubicBezTo>
                <a:lnTo>
                  <a:pt x="2271" y="0"/>
                </a:lnTo>
                <a:close/>
              </a:path>
            </a:pathLst>
          </a:custGeom>
          <a:solidFill>
            <a:srgbClr val="FFFFFF"/>
          </a:solidFill>
          <a:ln w="254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lstStyle/>
          <a:p>
            <a:pPr>
              <a:defRPr b="0" sz="2800">
                <a:latin typeface="+mn-lt"/>
                <a:ea typeface="+mn-ea"/>
                <a:cs typeface="+mn-cs"/>
                <a:sym typeface="Helvetica Neue Medium"/>
              </a:defRPr>
            </a:pPr>
            <a:r>
              <a:t>The Ratnet module acts as a KSM/keyring and retains the public keys for known recipients, routing keys, and content keys.</a:t>
            </a:r>
          </a:p>
          <a:p>
            <a:pPr>
              <a:defRPr b="0" sz="2800">
                <a:latin typeface="+mn-lt"/>
                <a:ea typeface="+mn-ea"/>
                <a:cs typeface="+mn-cs"/>
                <a:sym typeface="Helvetica Neue Medium"/>
              </a:defRPr>
            </a:pPr>
          </a:p>
          <a:p>
            <a:pPr>
              <a:defRPr b="0" sz="2800">
                <a:latin typeface="+mn-lt"/>
                <a:ea typeface="+mn-ea"/>
                <a:cs typeface="+mn-cs"/>
                <a:sym typeface="Helvetica Neue Medium"/>
              </a:defRPr>
            </a:pPr>
            <a:r>
              <a:t>The Crypto interface is abstracted with  two provided implementations: ECC and RSA</a:t>
            </a:r>
          </a:p>
          <a:p>
            <a:pPr>
              <a:defRPr b="0" sz="2800">
                <a:latin typeface="+mn-lt"/>
                <a:ea typeface="+mn-ea"/>
                <a:cs typeface="+mn-cs"/>
                <a:sym typeface="Helvetica Neue Medium"/>
              </a:defRPr>
            </a:pPr>
          </a:p>
          <a:p>
            <a:pPr>
              <a:defRPr b="0" sz="2800">
                <a:latin typeface="+mn-lt"/>
                <a:ea typeface="+mn-ea"/>
                <a:cs typeface="+mn-cs"/>
                <a:sym typeface="Helvetica Neue Medium"/>
              </a:defRPr>
            </a:pPr>
            <a:r>
              <a:t>However, to implement your own, you only need to override GenerateKey, Encrypt, and Decrypt.</a:t>
            </a:r>
          </a:p>
          <a:p>
            <a:pPr>
              <a:defRPr b="0" sz="2800">
                <a:latin typeface="+mn-lt"/>
                <a:ea typeface="+mn-ea"/>
                <a:cs typeface="+mn-cs"/>
                <a:sym typeface="Helvetica Neue Medium"/>
              </a:defRPr>
            </a:pPr>
          </a:p>
          <a:p>
            <a:pPr>
              <a:defRPr b="0" sz="2800">
                <a:latin typeface="+mn-lt"/>
                <a:ea typeface="+mn-ea"/>
                <a:cs typeface="+mn-cs"/>
                <a:sym typeface="Helvetica Neue Medium"/>
              </a:defRPr>
            </a:pPr>
            <a:r>
              <a:t>Routing and Content Crypto can use different implementations!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Application"/>
          <p:cNvSpPr/>
          <p:nvPr/>
        </p:nvSpPr>
        <p:spPr>
          <a:xfrm>
            <a:off x="812130" y="911602"/>
            <a:ext cx="3210471" cy="593945"/>
          </a:xfrm>
          <a:prstGeom prst="roundRect">
            <a:avLst>
              <a:gd name="adj" fmla="val 32074"/>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Application</a:t>
            </a:r>
          </a:p>
        </p:txBody>
      </p:sp>
      <p:sp>
        <p:nvSpPr>
          <p:cNvPr id="276" name="Ratnet API"/>
          <p:cNvSpPr/>
          <p:nvPr/>
        </p:nvSpPr>
        <p:spPr>
          <a:xfrm>
            <a:off x="812130" y="2221676"/>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Ratnet API</a:t>
            </a:r>
          </a:p>
        </p:txBody>
      </p:sp>
      <p:sp>
        <p:nvSpPr>
          <p:cNvPr id="277" name="Line"/>
          <p:cNvSpPr/>
          <p:nvPr/>
        </p:nvSpPr>
        <p:spPr>
          <a:xfrm>
            <a:off x="2417365" y="1453138"/>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78" name="Crypto"/>
          <p:cNvSpPr/>
          <p:nvPr/>
        </p:nvSpPr>
        <p:spPr>
          <a:xfrm>
            <a:off x="812130" y="3490604"/>
            <a:ext cx="3210471" cy="495421"/>
          </a:xfrm>
          <a:prstGeom prst="roundRect">
            <a:avLst>
              <a:gd name="adj" fmla="val 38452"/>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Crypto</a:t>
            </a:r>
          </a:p>
        </p:txBody>
      </p:sp>
      <p:sp>
        <p:nvSpPr>
          <p:cNvPr id="279" name="Node"/>
          <p:cNvSpPr/>
          <p:nvPr/>
        </p:nvSpPr>
        <p:spPr>
          <a:xfrm>
            <a:off x="812130" y="4702154"/>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Node</a:t>
            </a:r>
          </a:p>
        </p:txBody>
      </p:sp>
      <p:sp>
        <p:nvSpPr>
          <p:cNvPr id="280" name="Connection Policy"/>
          <p:cNvSpPr/>
          <p:nvPr/>
        </p:nvSpPr>
        <p:spPr>
          <a:xfrm>
            <a:off x="812130" y="5971082"/>
            <a:ext cx="3210471" cy="593945"/>
          </a:xfrm>
          <a:prstGeom prst="roundRect">
            <a:avLst>
              <a:gd name="adj" fmla="val 32074"/>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Connection Policy</a:t>
            </a:r>
          </a:p>
        </p:txBody>
      </p:sp>
      <p:sp>
        <p:nvSpPr>
          <p:cNvPr id="281" name="Network Transport"/>
          <p:cNvSpPr/>
          <p:nvPr/>
        </p:nvSpPr>
        <p:spPr>
          <a:xfrm>
            <a:off x="812130" y="7281157"/>
            <a:ext cx="3210471" cy="552798"/>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 Transport</a:t>
            </a:r>
          </a:p>
        </p:txBody>
      </p:sp>
      <p:sp>
        <p:nvSpPr>
          <p:cNvPr id="282" name="Line"/>
          <p:cNvSpPr/>
          <p:nvPr/>
        </p:nvSpPr>
        <p:spPr>
          <a:xfrm>
            <a:off x="2417365" y="2768843"/>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83" name="Line"/>
          <p:cNvSpPr/>
          <p:nvPr/>
        </p:nvSpPr>
        <p:spPr>
          <a:xfrm>
            <a:off x="2417365" y="3988509"/>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84" name="Line"/>
          <p:cNvSpPr/>
          <p:nvPr/>
        </p:nvSpPr>
        <p:spPr>
          <a:xfrm>
            <a:off x="2417365" y="5249321"/>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85" name="Line"/>
          <p:cNvSpPr/>
          <p:nvPr/>
        </p:nvSpPr>
        <p:spPr>
          <a:xfrm>
            <a:off x="2417365" y="6523879"/>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86" name="1."/>
          <p:cNvSpPr/>
          <p:nvPr/>
        </p:nvSpPr>
        <p:spPr>
          <a:xfrm>
            <a:off x="3733800" y="157933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1.</a:t>
            </a:r>
          </a:p>
        </p:txBody>
      </p:sp>
      <p:sp>
        <p:nvSpPr>
          <p:cNvPr id="287" name="2."/>
          <p:cNvSpPr/>
          <p:nvPr/>
        </p:nvSpPr>
        <p:spPr>
          <a:xfrm>
            <a:off x="3733800" y="281957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2.</a:t>
            </a:r>
          </a:p>
        </p:txBody>
      </p:sp>
      <p:sp>
        <p:nvSpPr>
          <p:cNvPr id="288" name="3."/>
          <p:cNvSpPr/>
          <p:nvPr/>
        </p:nvSpPr>
        <p:spPr>
          <a:xfrm>
            <a:off x="3733800" y="4059817"/>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3.</a:t>
            </a:r>
          </a:p>
        </p:txBody>
      </p:sp>
      <p:sp>
        <p:nvSpPr>
          <p:cNvPr id="289" name="4."/>
          <p:cNvSpPr/>
          <p:nvPr/>
        </p:nvSpPr>
        <p:spPr>
          <a:xfrm>
            <a:off x="3733800" y="534931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4.</a:t>
            </a:r>
          </a:p>
        </p:txBody>
      </p:sp>
      <p:sp>
        <p:nvSpPr>
          <p:cNvPr id="290" name="5."/>
          <p:cNvSpPr/>
          <p:nvPr/>
        </p:nvSpPr>
        <p:spPr>
          <a:xfrm>
            <a:off x="3733800" y="663881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5.</a:t>
            </a:r>
          </a:p>
        </p:txBody>
      </p:sp>
      <p:sp>
        <p:nvSpPr>
          <p:cNvPr id="291" name="The message is encrypted to intended recipient with the content key and added to the “outbox” queue with a timestamp (doesn’t have to be real time).…"/>
          <p:cNvSpPr/>
          <p:nvPr/>
        </p:nvSpPr>
        <p:spPr>
          <a:xfrm>
            <a:off x="4352577" y="1202407"/>
            <a:ext cx="8007351" cy="6340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06" y="0"/>
                </a:moveTo>
                <a:cubicBezTo>
                  <a:pt x="2023" y="0"/>
                  <a:pt x="1793" y="290"/>
                  <a:pt x="1793" y="648"/>
                </a:cubicBezTo>
                <a:lnTo>
                  <a:pt x="1793" y="9434"/>
                </a:lnTo>
                <a:lnTo>
                  <a:pt x="0" y="10730"/>
                </a:lnTo>
                <a:lnTo>
                  <a:pt x="1793" y="12025"/>
                </a:lnTo>
                <a:lnTo>
                  <a:pt x="1793" y="20952"/>
                </a:lnTo>
                <a:cubicBezTo>
                  <a:pt x="1793" y="21310"/>
                  <a:pt x="2023" y="21600"/>
                  <a:pt x="2306" y="21600"/>
                </a:cubicBezTo>
                <a:lnTo>
                  <a:pt x="21087" y="21600"/>
                </a:lnTo>
                <a:cubicBezTo>
                  <a:pt x="21370" y="21600"/>
                  <a:pt x="21600" y="21310"/>
                  <a:pt x="21600" y="20952"/>
                </a:cubicBezTo>
                <a:lnTo>
                  <a:pt x="21600" y="648"/>
                </a:lnTo>
                <a:cubicBezTo>
                  <a:pt x="21600" y="290"/>
                  <a:pt x="21370" y="0"/>
                  <a:pt x="21087" y="0"/>
                </a:cubicBezTo>
                <a:lnTo>
                  <a:pt x="2306" y="0"/>
                </a:lnTo>
                <a:close/>
              </a:path>
            </a:pathLst>
          </a:custGeom>
          <a:solidFill>
            <a:srgbClr val="FFFFFF"/>
          </a:solidFill>
          <a:ln w="254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lstStyle/>
          <a:p>
            <a:pPr>
              <a:defRPr b="0" sz="3500">
                <a:latin typeface="+mn-lt"/>
                <a:ea typeface="+mn-ea"/>
                <a:cs typeface="+mn-cs"/>
                <a:sym typeface="Helvetica Neue Medium"/>
              </a:defRPr>
            </a:pPr>
            <a:r>
              <a:t>The message is encrypted to intended recipient with the content key and added to the “outbox” queue with a timestamp (doesn’t have to be real time).</a:t>
            </a:r>
          </a:p>
          <a:p>
            <a:pPr>
              <a:defRPr b="0" sz="3500">
                <a:latin typeface="+mn-lt"/>
                <a:ea typeface="+mn-ea"/>
                <a:cs typeface="+mn-cs"/>
                <a:sym typeface="Helvetica Neue Medium"/>
              </a:defRPr>
            </a:pPr>
          </a:p>
          <a:p>
            <a:pPr>
              <a:defRPr b="0" sz="3500">
                <a:latin typeface="+mn-lt"/>
                <a:ea typeface="+mn-ea"/>
                <a:cs typeface="+mn-cs"/>
                <a:sym typeface="Helvetica Neue Medium"/>
              </a:defRPr>
            </a:pPr>
            <a:r>
              <a:t>The queue action goes to another internal API, which has two provided implementations:</a:t>
            </a:r>
          </a:p>
          <a:p>
            <a:pPr>
              <a:defRPr b="0" sz="3500">
                <a:latin typeface="+mn-lt"/>
                <a:ea typeface="+mn-ea"/>
                <a:cs typeface="+mn-cs"/>
                <a:sym typeface="Helvetica Neue Medium"/>
              </a:defRPr>
            </a:pPr>
            <a:r>
              <a:t>QL - Database-backed Node</a:t>
            </a:r>
          </a:p>
          <a:p>
            <a:pPr>
              <a:defRPr b="0" sz="3500">
                <a:latin typeface="+mn-lt"/>
                <a:ea typeface="+mn-ea"/>
                <a:cs typeface="+mn-cs"/>
                <a:sym typeface="Helvetica Neue Medium"/>
              </a:defRPr>
            </a:pPr>
            <a:r>
              <a:t>Ram - RAM-Only Node</a:t>
            </a:r>
          </a:p>
          <a:p>
            <a:pPr>
              <a:defRPr b="0" sz="35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Application"/>
          <p:cNvSpPr/>
          <p:nvPr/>
        </p:nvSpPr>
        <p:spPr>
          <a:xfrm>
            <a:off x="812130" y="911602"/>
            <a:ext cx="3210471" cy="593945"/>
          </a:xfrm>
          <a:prstGeom prst="roundRect">
            <a:avLst>
              <a:gd name="adj" fmla="val 32074"/>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Application</a:t>
            </a:r>
          </a:p>
        </p:txBody>
      </p:sp>
      <p:sp>
        <p:nvSpPr>
          <p:cNvPr id="296" name="Ratnet API"/>
          <p:cNvSpPr/>
          <p:nvPr/>
        </p:nvSpPr>
        <p:spPr>
          <a:xfrm>
            <a:off x="812130" y="2221676"/>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Ratnet API</a:t>
            </a:r>
          </a:p>
        </p:txBody>
      </p:sp>
      <p:sp>
        <p:nvSpPr>
          <p:cNvPr id="297" name="Line"/>
          <p:cNvSpPr/>
          <p:nvPr/>
        </p:nvSpPr>
        <p:spPr>
          <a:xfrm>
            <a:off x="2417365" y="1453138"/>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298" name="Crypto"/>
          <p:cNvSpPr/>
          <p:nvPr/>
        </p:nvSpPr>
        <p:spPr>
          <a:xfrm>
            <a:off x="812130" y="3490604"/>
            <a:ext cx="3210471" cy="495421"/>
          </a:xfrm>
          <a:prstGeom prst="roundRect">
            <a:avLst>
              <a:gd name="adj" fmla="val 38452"/>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Crypto</a:t>
            </a:r>
          </a:p>
        </p:txBody>
      </p:sp>
      <p:sp>
        <p:nvSpPr>
          <p:cNvPr id="299" name="Node"/>
          <p:cNvSpPr/>
          <p:nvPr/>
        </p:nvSpPr>
        <p:spPr>
          <a:xfrm>
            <a:off x="812130" y="4702154"/>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Node</a:t>
            </a:r>
          </a:p>
        </p:txBody>
      </p:sp>
      <p:sp>
        <p:nvSpPr>
          <p:cNvPr id="300" name="Connection Policy"/>
          <p:cNvSpPr/>
          <p:nvPr/>
        </p:nvSpPr>
        <p:spPr>
          <a:xfrm>
            <a:off x="812130" y="5971082"/>
            <a:ext cx="3210471" cy="593945"/>
          </a:xfrm>
          <a:prstGeom prst="roundRect">
            <a:avLst>
              <a:gd name="adj" fmla="val 32074"/>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Connection Policy</a:t>
            </a:r>
          </a:p>
        </p:txBody>
      </p:sp>
      <p:sp>
        <p:nvSpPr>
          <p:cNvPr id="301" name="Network Transport"/>
          <p:cNvSpPr/>
          <p:nvPr/>
        </p:nvSpPr>
        <p:spPr>
          <a:xfrm>
            <a:off x="812130" y="7281157"/>
            <a:ext cx="3210471" cy="552798"/>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 Transport</a:t>
            </a:r>
          </a:p>
        </p:txBody>
      </p:sp>
      <p:sp>
        <p:nvSpPr>
          <p:cNvPr id="302" name="Line"/>
          <p:cNvSpPr/>
          <p:nvPr/>
        </p:nvSpPr>
        <p:spPr>
          <a:xfrm>
            <a:off x="2417365" y="2768843"/>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03" name="Line"/>
          <p:cNvSpPr/>
          <p:nvPr/>
        </p:nvSpPr>
        <p:spPr>
          <a:xfrm>
            <a:off x="2417365" y="3988509"/>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04" name="Line"/>
          <p:cNvSpPr/>
          <p:nvPr/>
        </p:nvSpPr>
        <p:spPr>
          <a:xfrm>
            <a:off x="2417365" y="5249321"/>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05" name="Line"/>
          <p:cNvSpPr/>
          <p:nvPr/>
        </p:nvSpPr>
        <p:spPr>
          <a:xfrm>
            <a:off x="2417365" y="6523879"/>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06" name="1."/>
          <p:cNvSpPr/>
          <p:nvPr/>
        </p:nvSpPr>
        <p:spPr>
          <a:xfrm>
            <a:off x="3733800" y="157933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1.</a:t>
            </a:r>
          </a:p>
        </p:txBody>
      </p:sp>
      <p:sp>
        <p:nvSpPr>
          <p:cNvPr id="307" name="2."/>
          <p:cNvSpPr/>
          <p:nvPr/>
        </p:nvSpPr>
        <p:spPr>
          <a:xfrm>
            <a:off x="3733800" y="281957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2.</a:t>
            </a:r>
          </a:p>
        </p:txBody>
      </p:sp>
      <p:sp>
        <p:nvSpPr>
          <p:cNvPr id="308" name="3."/>
          <p:cNvSpPr/>
          <p:nvPr/>
        </p:nvSpPr>
        <p:spPr>
          <a:xfrm>
            <a:off x="3733800" y="4059817"/>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3.</a:t>
            </a:r>
          </a:p>
        </p:txBody>
      </p:sp>
      <p:sp>
        <p:nvSpPr>
          <p:cNvPr id="309" name="4."/>
          <p:cNvSpPr/>
          <p:nvPr/>
        </p:nvSpPr>
        <p:spPr>
          <a:xfrm>
            <a:off x="3733800" y="534931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4.</a:t>
            </a:r>
          </a:p>
        </p:txBody>
      </p:sp>
      <p:sp>
        <p:nvSpPr>
          <p:cNvPr id="310" name="5."/>
          <p:cNvSpPr/>
          <p:nvPr/>
        </p:nvSpPr>
        <p:spPr>
          <a:xfrm>
            <a:off x="3733800" y="663881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5.</a:t>
            </a:r>
          </a:p>
        </p:txBody>
      </p:sp>
      <p:sp>
        <p:nvSpPr>
          <p:cNvPr id="311" name="Connection Policies run on their own threads and determine how and when messages are dequeued and transmitted.…"/>
          <p:cNvSpPr/>
          <p:nvPr/>
        </p:nvSpPr>
        <p:spPr>
          <a:xfrm>
            <a:off x="4349402" y="1202407"/>
            <a:ext cx="8010526" cy="6340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14" y="0"/>
                </a:moveTo>
                <a:cubicBezTo>
                  <a:pt x="2030" y="0"/>
                  <a:pt x="1801" y="290"/>
                  <a:pt x="1801" y="648"/>
                </a:cubicBezTo>
                <a:lnTo>
                  <a:pt x="1801" y="13835"/>
                </a:lnTo>
                <a:lnTo>
                  <a:pt x="0" y="15131"/>
                </a:lnTo>
                <a:lnTo>
                  <a:pt x="1801" y="16426"/>
                </a:lnTo>
                <a:lnTo>
                  <a:pt x="1801" y="20952"/>
                </a:lnTo>
                <a:cubicBezTo>
                  <a:pt x="1801" y="21310"/>
                  <a:pt x="2030" y="21600"/>
                  <a:pt x="2314" y="21600"/>
                </a:cubicBezTo>
                <a:lnTo>
                  <a:pt x="21087" y="21600"/>
                </a:lnTo>
                <a:cubicBezTo>
                  <a:pt x="21371" y="21600"/>
                  <a:pt x="21600" y="21310"/>
                  <a:pt x="21600" y="20952"/>
                </a:cubicBezTo>
                <a:lnTo>
                  <a:pt x="21600" y="648"/>
                </a:lnTo>
                <a:cubicBezTo>
                  <a:pt x="21600" y="290"/>
                  <a:pt x="21371" y="0"/>
                  <a:pt x="21087" y="0"/>
                </a:cubicBezTo>
                <a:lnTo>
                  <a:pt x="2314" y="0"/>
                </a:lnTo>
                <a:close/>
              </a:path>
            </a:pathLst>
          </a:custGeom>
          <a:solidFill>
            <a:srgbClr val="FFFFFF"/>
          </a:solidFill>
          <a:ln w="254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lstStyle/>
          <a:p>
            <a:pPr>
              <a:defRPr b="0" sz="2500">
                <a:latin typeface="+mn-lt"/>
                <a:ea typeface="+mn-ea"/>
                <a:cs typeface="+mn-cs"/>
                <a:sym typeface="Helvetica Neue Medium"/>
              </a:defRPr>
            </a:pPr>
            <a:r>
              <a:t>Connection Policies run on their own threads and determine how and when messages are dequeued and transmitted.</a:t>
            </a:r>
          </a:p>
          <a:p>
            <a:pPr>
              <a:defRPr b="0" sz="2500">
                <a:latin typeface="+mn-lt"/>
                <a:ea typeface="+mn-ea"/>
                <a:cs typeface="+mn-cs"/>
                <a:sym typeface="Helvetica Neue Medium"/>
              </a:defRPr>
            </a:pPr>
          </a:p>
          <a:p>
            <a:pPr algn="l">
              <a:defRPr b="0" sz="2500">
                <a:latin typeface="+mn-lt"/>
                <a:ea typeface="+mn-ea"/>
                <a:cs typeface="+mn-cs"/>
                <a:sym typeface="Helvetica Neue Medium"/>
              </a:defRPr>
            </a:pPr>
            <a:r>
              <a:t>Three provided Connection Policies:</a:t>
            </a:r>
          </a:p>
          <a:p>
            <a:pPr algn="just">
              <a:defRPr b="0" sz="2500">
                <a:latin typeface="+mn-lt"/>
                <a:ea typeface="+mn-ea"/>
                <a:cs typeface="+mn-cs"/>
                <a:sym typeface="Helvetica Neue Medium"/>
              </a:defRPr>
            </a:pPr>
            <a:r>
              <a:rPr b="1">
                <a:latin typeface="Helvetica Neue"/>
                <a:ea typeface="Helvetica Neue"/>
                <a:cs typeface="Helvetica Neue"/>
                <a:sym typeface="Helvetica Neue"/>
              </a:rPr>
              <a:t>Polling Client</a:t>
            </a:r>
            <a:r>
              <a:t> - </a:t>
            </a:r>
          </a:p>
          <a:p>
            <a:pPr lvl="1" algn="just">
              <a:defRPr b="0" sz="2500">
                <a:latin typeface="+mn-lt"/>
                <a:ea typeface="+mn-ea"/>
                <a:cs typeface="+mn-cs"/>
                <a:sym typeface="Helvetica Neue Medium"/>
              </a:defRPr>
            </a:pPr>
            <a:r>
              <a:t>every X minutes, push/pull with every given host</a:t>
            </a:r>
          </a:p>
          <a:p>
            <a:pPr algn="just">
              <a:defRPr b="0" sz="2500">
                <a:latin typeface="+mn-lt"/>
                <a:ea typeface="+mn-ea"/>
                <a:cs typeface="+mn-cs"/>
                <a:sym typeface="Helvetica Neue Medium"/>
              </a:defRPr>
            </a:pPr>
            <a:r>
              <a:rPr b="1">
                <a:latin typeface="Helvetica Neue"/>
                <a:ea typeface="Helvetica Neue"/>
                <a:cs typeface="Helvetica Neue"/>
                <a:sym typeface="Helvetica Neue"/>
              </a:rPr>
              <a:t>Server</a:t>
            </a:r>
            <a:r>
              <a:t> - </a:t>
            </a:r>
          </a:p>
          <a:p>
            <a:pPr lvl="1" algn="just">
              <a:defRPr b="0" sz="2500">
                <a:latin typeface="+mn-lt"/>
                <a:ea typeface="+mn-ea"/>
                <a:cs typeface="+mn-cs"/>
                <a:sym typeface="Helvetica Neue Medium"/>
              </a:defRPr>
            </a:pPr>
            <a:r>
              <a:t>just a regular listening port</a:t>
            </a:r>
          </a:p>
          <a:p>
            <a:pPr algn="just">
              <a:defRPr b="0" sz="2500">
                <a:latin typeface="+mn-lt"/>
                <a:ea typeface="+mn-ea"/>
                <a:cs typeface="+mn-cs"/>
                <a:sym typeface="Helvetica Neue Medium"/>
              </a:defRPr>
            </a:pPr>
            <a:r>
              <a:rPr b="1">
                <a:latin typeface="Helvetica Neue"/>
                <a:ea typeface="Helvetica Neue"/>
                <a:cs typeface="Helvetica Neue"/>
                <a:sym typeface="Helvetica Neue"/>
              </a:rPr>
              <a:t>P2P</a:t>
            </a:r>
            <a:r>
              <a:t> -</a:t>
            </a:r>
          </a:p>
          <a:p>
            <a:pPr lvl="1" algn="just">
              <a:defRPr b="0" sz="2500">
                <a:latin typeface="+mn-lt"/>
                <a:ea typeface="+mn-ea"/>
                <a:cs typeface="+mn-cs"/>
                <a:sym typeface="Helvetica Neue Medium"/>
              </a:defRPr>
            </a:pPr>
            <a:r>
              <a:t>implements host discovery via mDNS*, then chains to any other Transport.</a:t>
            </a:r>
          </a:p>
          <a:p>
            <a:pPr algn="just">
              <a:defRPr b="0" sz="2500">
                <a:latin typeface="+mn-lt"/>
                <a:ea typeface="+mn-ea"/>
                <a:cs typeface="+mn-cs"/>
                <a:sym typeface="Helvetica Neue Medium"/>
              </a:defRPr>
            </a:pPr>
          </a:p>
          <a:p>
            <a:pPr algn="just">
              <a:defRPr b="0" sz="2500">
                <a:latin typeface="+mn-lt"/>
                <a:ea typeface="+mn-ea"/>
                <a:cs typeface="+mn-cs"/>
                <a:sym typeface="Helvetica Neue Medium"/>
              </a:defRPr>
            </a:pPr>
            <a:r>
              <a:t>also this is an API and you can write your own easily…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Application"/>
          <p:cNvSpPr/>
          <p:nvPr/>
        </p:nvSpPr>
        <p:spPr>
          <a:xfrm>
            <a:off x="812130" y="911602"/>
            <a:ext cx="3210471" cy="593945"/>
          </a:xfrm>
          <a:prstGeom prst="roundRect">
            <a:avLst>
              <a:gd name="adj" fmla="val 32074"/>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Application</a:t>
            </a:r>
          </a:p>
        </p:txBody>
      </p:sp>
      <p:sp>
        <p:nvSpPr>
          <p:cNvPr id="316" name="Ratnet API"/>
          <p:cNvSpPr/>
          <p:nvPr/>
        </p:nvSpPr>
        <p:spPr>
          <a:xfrm>
            <a:off x="812130" y="2221676"/>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Ratnet API</a:t>
            </a:r>
          </a:p>
        </p:txBody>
      </p:sp>
      <p:sp>
        <p:nvSpPr>
          <p:cNvPr id="317" name="Line"/>
          <p:cNvSpPr/>
          <p:nvPr/>
        </p:nvSpPr>
        <p:spPr>
          <a:xfrm>
            <a:off x="2417365" y="1453138"/>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18" name="Crypto"/>
          <p:cNvSpPr/>
          <p:nvPr/>
        </p:nvSpPr>
        <p:spPr>
          <a:xfrm>
            <a:off x="812130" y="3490604"/>
            <a:ext cx="3210471" cy="495421"/>
          </a:xfrm>
          <a:prstGeom prst="roundRect">
            <a:avLst>
              <a:gd name="adj" fmla="val 38452"/>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Crypto</a:t>
            </a:r>
          </a:p>
        </p:txBody>
      </p:sp>
      <p:sp>
        <p:nvSpPr>
          <p:cNvPr id="319" name="Node"/>
          <p:cNvSpPr/>
          <p:nvPr/>
        </p:nvSpPr>
        <p:spPr>
          <a:xfrm>
            <a:off x="812130" y="4702154"/>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Node</a:t>
            </a:r>
          </a:p>
        </p:txBody>
      </p:sp>
      <p:sp>
        <p:nvSpPr>
          <p:cNvPr id="320" name="Connection Policy"/>
          <p:cNvSpPr/>
          <p:nvPr/>
        </p:nvSpPr>
        <p:spPr>
          <a:xfrm>
            <a:off x="812130" y="5971082"/>
            <a:ext cx="3210471" cy="593945"/>
          </a:xfrm>
          <a:prstGeom prst="roundRect">
            <a:avLst>
              <a:gd name="adj" fmla="val 32074"/>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Connection Policy</a:t>
            </a:r>
          </a:p>
        </p:txBody>
      </p:sp>
      <p:sp>
        <p:nvSpPr>
          <p:cNvPr id="321" name="Network Transport"/>
          <p:cNvSpPr/>
          <p:nvPr/>
        </p:nvSpPr>
        <p:spPr>
          <a:xfrm>
            <a:off x="812130" y="7281157"/>
            <a:ext cx="3210471" cy="552798"/>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 Transport</a:t>
            </a:r>
          </a:p>
        </p:txBody>
      </p:sp>
      <p:sp>
        <p:nvSpPr>
          <p:cNvPr id="322" name="Line"/>
          <p:cNvSpPr/>
          <p:nvPr/>
        </p:nvSpPr>
        <p:spPr>
          <a:xfrm>
            <a:off x="2417365" y="2768843"/>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23" name="Line"/>
          <p:cNvSpPr/>
          <p:nvPr/>
        </p:nvSpPr>
        <p:spPr>
          <a:xfrm>
            <a:off x="2417365" y="3988509"/>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24" name="Line"/>
          <p:cNvSpPr/>
          <p:nvPr/>
        </p:nvSpPr>
        <p:spPr>
          <a:xfrm>
            <a:off x="2417365" y="5249321"/>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25" name="Line"/>
          <p:cNvSpPr/>
          <p:nvPr/>
        </p:nvSpPr>
        <p:spPr>
          <a:xfrm>
            <a:off x="2417365" y="6523879"/>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26" name="1."/>
          <p:cNvSpPr/>
          <p:nvPr/>
        </p:nvSpPr>
        <p:spPr>
          <a:xfrm>
            <a:off x="3733800" y="157933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1.</a:t>
            </a:r>
          </a:p>
        </p:txBody>
      </p:sp>
      <p:sp>
        <p:nvSpPr>
          <p:cNvPr id="327" name="2."/>
          <p:cNvSpPr/>
          <p:nvPr/>
        </p:nvSpPr>
        <p:spPr>
          <a:xfrm>
            <a:off x="3733800" y="281957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2.</a:t>
            </a:r>
          </a:p>
        </p:txBody>
      </p:sp>
      <p:sp>
        <p:nvSpPr>
          <p:cNvPr id="328" name="3."/>
          <p:cNvSpPr/>
          <p:nvPr/>
        </p:nvSpPr>
        <p:spPr>
          <a:xfrm>
            <a:off x="3733800" y="4059817"/>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3.</a:t>
            </a:r>
          </a:p>
        </p:txBody>
      </p:sp>
      <p:sp>
        <p:nvSpPr>
          <p:cNvPr id="329" name="4."/>
          <p:cNvSpPr/>
          <p:nvPr/>
        </p:nvSpPr>
        <p:spPr>
          <a:xfrm>
            <a:off x="3733800" y="534931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4.</a:t>
            </a:r>
          </a:p>
        </p:txBody>
      </p:sp>
      <p:sp>
        <p:nvSpPr>
          <p:cNvPr id="330" name="5."/>
          <p:cNvSpPr/>
          <p:nvPr/>
        </p:nvSpPr>
        <p:spPr>
          <a:xfrm>
            <a:off x="3733800" y="663881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5.</a:t>
            </a:r>
          </a:p>
        </p:txBody>
      </p:sp>
      <p:sp>
        <p:nvSpPr>
          <p:cNvPr id="331" name="Two provided Transports:…"/>
          <p:cNvSpPr/>
          <p:nvPr/>
        </p:nvSpPr>
        <p:spPr>
          <a:xfrm>
            <a:off x="4356546" y="1189707"/>
            <a:ext cx="8003382" cy="6340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96" y="0"/>
                </a:moveTo>
                <a:cubicBezTo>
                  <a:pt x="2013" y="0"/>
                  <a:pt x="1783" y="290"/>
                  <a:pt x="1783" y="648"/>
                </a:cubicBezTo>
                <a:lnTo>
                  <a:pt x="1783" y="18177"/>
                </a:lnTo>
                <a:lnTo>
                  <a:pt x="0" y="19472"/>
                </a:lnTo>
                <a:lnTo>
                  <a:pt x="1783" y="20769"/>
                </a:lnTo>
                <a:lnTo>
                  <a:pt x="1783" y="20952"/>
                </a:lnTo>
                <a:cubicBezTo>
                  <a:pt x="1783" y="21310"/>
                  <a:pt x="2013" y="21600"/>
                  <a:pt x="2296" y="21600"/>
                </a:cubicBezTo>
                <a:lnTo>
                  <a:pt x="21087" y="21600"/>
                </a:lnTo>
                <a:cubicBezTo>
                  <a:pt x="21370" y="21600"/>
                  <a:pt x="21600" y="21310"/>
                  <a:pt x="21600" y="20952"/>
                </a:cubicBezTo>
                <a:lnTo>
                  <a:pt x="21600" y="648"/>
                </a:lnTo>
                <a:cubicBezTo>
                  <a:pt x="21600" y="290"/>
                  <a:pt x="21370" y="0"/>
                  <a:pt x="21087" y="0"/>
                </a:cubicBezTo>
                <a:lnTo>
                  <a:pt x="2296" y="0"/>
                </a:lnTo>
                <a:close/>
              </a:path>
            </a:pathLst>
          </a:custGeom>
          <a:solidFill>
            <a:srgbClr val="FFFFFF"/>
          </a:solidFill>
          <a:ln w="254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lstStyle/>
          <a:p>
            <a:pPr>
              <a:defRPr b="0" sz="4300">
                <a:latin typeface="+mn-lt"/>
                <a:ea typeface="+mn-ea"/>
                <a:cs typeface="+mn-cs"/>
                <a:sym typeface="Helvetica Neue Medium"/>
              </a:defRPr>
            </a:pPr>
            <a:r>
              <a:t>Two provided Transports:</a:t>
            </a:r>
          </a:p>
          <a:p>
            <a:pPr>
              <a:defRPr b="0" sz="4300">
                <a:latin typeface="+mn-lt"/>
                <a:ea typeface="+mn-ea"/>
                <a:cs typeface="+mn-cs"/>
                <a:sym typeface="Helvetica Neue Medium"/>
              </a:defRPr>
            </a:pPr>
            <a:r>
              <a:t>SSL - auto-generates certs, ECC/RSA mode</a:t>
            </a:r>
          </a:p>
          <a:p>
            <a:pPr>
              <a:defRPr b="0" sz="4300">
                <a:latin typeface="+mn-lt"/>
                <a:ea typeface="+mn-ea"/>
                <a:cs typeface="+mn-cs"/>
                <a:sym typeface="Helvetica Neue Medium"/>
              </a:defRPr>
            </a:pPr>
            <a:r>
              <a:t>UDP - uses a reliability/multipacket layer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Application"/>
          <p:cNvSpPr/>
          <p:nvPr/>
        </p:nvSpPr>
        <p:spPr>
          <a:xfrm>
            <a:off x="812130" y="911602"/>
            <a:ext cx="3210471" cy="593945"/>
          </a:xfrm>
          <a:prstGeom prst="roundRect">
            <a:avLst>
              <a:gd name="adj" fmla="val 32074"/>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Application</a:t>
            </a:r>
          </a:p>
        </p:txBody>
      </p:sp>
      <p:sp>
        <p:nvSpPr>
          <p:cNvPr id="336" name="Ratnet API"/>
          <p:cNvSpPr/>
          <p:nvPr/>
        </p:nvSpPr>
        <p:spPr>
          <a:xfrm>
            <a:off x="812130" y="2221676"/>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Ratnet API</a:t>
            </a:r>
          </a:p>
        </p:txBody>
      </p:sp>
      <p:sp>
        <p:nvSpPr>
          <p:cNvPr id="337" name="Line"/>
          <p:cNvSpPr/>
          <p:nvPr/>
        </p:nvSpPr>
        <p:spPr>
          <a:xfrm>
            <a:off x="2417365" y="1453138"/>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38" name="Crypto"/>
          <p:cNvSpPr/>
          <p:nvPr/>
        </p:nvSpPr>
        <p:spPr>
          <a:xfrm>
            <a:off x="812130" y="3490604"/>
            <a:ext cx="3210471" cy="495421"/>
          </a:xfrm>
          <a:prstGeom prst="roundRect">
            <a:avLst>
              <a:gd name="adj" fmla="val 38452"/>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Crypto</a:t>
            </a:r>
          </a:p>
        </p:txBody>
      </p:sp>
      <p:sp>
        <p:nvSpPr>
          <p:cNvPr id="339" name="Node"/>
          <p:cNvSpPr/>
          <p:nvPr/>
        </p:nvSpPr>
        <p:spPr>
          <a:xfrm>
            <a:off x="812130" y="4702154"/>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Node</a:t>
            </a:r>
          </a:p>
        </p:txBody>
      </p:sp>
      <p:sp>
        <p:nvSpPr>
          <p:cNvPr id="340" name="Connection Policy"/>
          <p:cNvSpPr/>
          <p:nvPr/>
        </p:nvSpPr>
        <p:spPr>
          <a:xfrm>
            <a:off x="812130" y="5971082"/>
            <a:ext cx="3210471" cy="593945"/>
          </a:xfrm>
          <a:prstGeom prst="roundRect">
            <a:avLst>
              <a:gd name="adj" fmla="val 32074"/>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Connection Policy</a:t>
            </a:r>
          </a:p>
        </p:txBody>
      </p:sp>
      <p:sp>
        <p:nvSpPr>
          <p:cNvPr id="341" name="Network Transport"/>
          <p:cNvSpPr/>
          <p:nvPr/>
        </p:nvSpPr>
        <p:spPr>
          <a:xfrm>
            <a:off x="812130" y="7281157"/>
            <a:ext cx="3210471" cy="552798"/>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 Transport</a:t>
            </a:r>
          </a:p>
        </p:txBody>
      </p:sp>
      <p:sp>
        <p:nvSpPr>
          <p:cNvPr id="342" name="Line"/>
          <p:cNvSpPr/>
          <p:nvPr/>
        </p:nvSpPr>
        <p:spPr>
          <a:xfrm>
            <a:off x="2417365" y="2768843"/>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3" name="Line"/>
          <p:cNvSpPr/>
          <p:nvPr/>
        </p:nvSpPr>
        <p:spPr>
          <a:xfrm>
            <a:off x="2417365" y="3988509"/>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4" name="Line"/>
          <p:cNvSpPr/>
          <p:nvPr/>
        </p:nvSpPr>
        <p:spPr>
          <a:xfrm>
            <a:off x="2417365" y="5249321"/>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5" name="Line"/>
          <p:cNvSpPr/>
          <p:nvPr/>
        </p:nvSpPr>
        <p:spPr>
          <a:xfrm>
            <a:off x="2417365" y="6523879"/>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46" name="1."/>
          <p:cNvSpPr/>
          <p:nvPr/>
        </p:nvSpPr>
        <p:spPr>
          <a:xfrm>
            <a:off x="3733800" y="157933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1.</a:t>
            </a:r>
          </a:p>
        </p:txBody>
      </p:sp>
      <p:sp>
        <p:nvSpPr>
          <p:cNvPr id="347" name="2."/>
          <p:cNvSpPr/>
          <p:nvPr/>
        </p:nvSpPr>
        <p:spPr>
          <a:xfrm>
            <a:off x="3733800" y="281957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2.</a:t>
            </a:r>
          </a:p>
        </p:txBody>
      </p:sp>
      <p:sp>
        <p:nvSpPr>
          <p:cNvPr id="348" name="3."/>
          <p:cNvSpPr/>
          <p:nvPr/>
        </p:nvSpPr>
        <p:spPr>
          <a:xfrm>
            <a:off x="3733800" y="4059817"/>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3.</a:t>
            </a:r>
          </a:p>
        </p:txBody>
      </p:sp>
      <p:sp>
        <p:nvSpPr>
          <p:cNvPr id="349" name="4."/>
          <p:cNvSpPr/>
          <p:nvPr/>
        </p:nvSpPr>
        <p:spPr>
          <a:xfrm>
            <a:off x="3733800" y="534931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4.</a:t>
            </a:r>
          </a:p>
        </p:txBody>
      </p:sp>
      <p:sp>
        <p:nvSpPr>
          <p:cNvPr id="350" name="5."/>
          <p:cNvSpPr/>
          <p:nvPr/>
        </p:nvSpPr>
        <p:spPr>
          <a:xfrm>
            <a:off x="3733800" y="663881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5.</a:t>
            </a:r>
          </a:p>
        </p:txBody>
      </p:sp>
      <p:sp>
        <p:nvSpPr>
          <p:cNvPr id="351" name="Garbage Truck"/>
          <p:cNvSpPr/>
          <p:nvPr/>
        </p:nvSpPr>
        <p:spPr>
          <a:xfrm>
            <a:off x="5768725" y="7163426"/>
            <a:ext cx="1527894" cy="730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44" y="0"/>
                </a:moveTo>
                <a:cubicBezTo>
                  <a:pt x="669" y="4643"/>
                  <a:pt x="502" y="13370"/>
                  <a:pt x="798" y="17515"/>
                </a:cubicBezTo>
                <a:lnTo>
                  <a:pt x="0" y="17515"/>
                </a:lnTo>
                <a:lnTo>
                  <a:pt x="0" y="19811"/>
                </a:lnTo>
                <a:lnTo>
                  <a:pt x="1056" y="19811"/>
                </a:lnTo>
                <a:lnTo>
                  <a:pt x="2398" y="19811"/>
                </a:lnTo>
                <a:lnTo>
                  <a:pt x="2440" y="19811"/>
                </a:lnTo>
                <a:lnTo>
                  <a:pt x="6544" y="0"/>
                </a:lnTo>
                <a:close/>
                <a:moveTo>
                  <a:pt x="7072" y="0"/>
                </a:moveTo>
                <a:lnTo>
                  <a:pt x="2968" y="19811"/>
                </a:lnTo>
                <a:lnTo>
                  <a:pt x="4205" y="19811"/>
                </a:lnTo>
                <a:lnTo>
                  <a:pt x="4985" y="16051"/>
                </a:lnTo>
                <a:cubicBezTo>
                  <a:pt x="5281" y="14623"/>
                  <a:pt x="5955" y="13698"/>
                  <a:pt x="6699" y="13698"/>
                </a:cubicBezTo>
                <a:lnTo>
                  <a:pt x="15056" y="13698"/>
                </a:lnTo>
                <a:lnTo>
                  <a:pt x="15056" y="1316"/>
                </a:lnTo>
                <a:cubicBezTo>
                  <a:pt x="15056" y="589"/>
                  <a:pt x="14774" y="0"/>
                  <a:pt x="14426" y="0"/>
                </a:cubicBezTo>
                <a:lnTo>
                  <a:pt x="7072" y="0"/>
                </a:lnTo>
                <a:close/>
                <a:moveTo>
                  <a:pt x="15483" y="3083"/>
                </a:moveTo>
                <a:lnTo>
                  <a:pt x="15483" y="13698"/>
                </a:lnTo>
                <a:lnTo>
                  <a:pt x="17943" y="13698"/>
                </a:lnTo>
                <a:cubicBezTo>
                  <a:pt x="18735" y="13698"/>
                  <a:pt x="19454" y="14649"/>
                  <a:pt x="19794" y="16143"/>
                </a:cubicBezTo>
                <a:lnTo>
                  <a:pt x="19948" y="16813"/>
                </a:lnTo>
                <a:lnTo>
                  <a:pt x="21026" y="16813"/>
                </a:lnTo>
                <a:cubicBezTo>
                  <a:pt x="21343" y="16813"/>
                  <a:pt x="21600" y="16275"/>
                  <a:pt x="21600" y="15614"/>
                </a:cubicBezTo>
                <a:lnTo>
                  <a:pt x="21600" y="14495"/>
                </a:lnTo>
                <a:lnTo>
                  <a:pt x="21269" y="14495"/>
                </a:lnTo>
                <a:cubicBezTo>
                  <a:pt x="21190" y="14495"/>
                  <a:pt x="21126" y="14361"/>
                  <a:pt x="21126" y="14195"/>
                </a:cubicBezTo>
                <a:lnTo>
                  <a:pt x="21126" y="10340"/>
                </a:lnTo>
                <a:cubicBezTo>
                  <a:pt x="21126" y="10000"/>
                  <a:pt x="21091" y="9663"/>
                  <a:pt x="21026" y="9352"/>
                </a:cubicBezTo>
                <a:lnTo>
                  <a:pt x="19897" y="3962"/>
                </a:lnTo>
                <a:cubicBezTo>
                  <a:pt x="19785" y="3428"/>
                  <a:pt x="19533" y="3083"/>
                  <a:pt x="19254" y="3083"/>
                </a:cubicBezTo>
                <a:lnTo>
                  <a:pt x="15483" y="3083"/>
                </a:lnTo>
                <a:close/>
                <a:moveTo>
                  <a:pt x="16254" y="4657"/>
                </a:moveTo>
                <a:lnTo>
                  <a:pt x="16899" y="4657"/>
                </a:lnTo>
                <a:cubicBezTo>
                  <a:pt x="16969" y="4657"/>
                  <a:pt x="17025" y="4777"/>
                  <a:pt x="17025" y="4925"/>
                </a:cubicBezTo>
                <a:lnTo>
                  <a:pt x="17025" y="8121"/>
                </a:lnTo>
                <a:cubicBezTo>
                  <a:pt x="17025" y="8268"/>
                  <a:pt x="16969" y="8389"/>
                  <a:pt x="16899" y="8389"/>
                </a:cubicBezTo>
                <a:lnTo>
                  <a:pt x="16254" y="8389"/>
                </a:lnTo>
                <a:cubicBezTo>
                  <a:pt x="16183" y="8389"/>
                  <a:pt x="16126" y="8268"/>
                  <a:pt x="16126" y="8121"/>
                </a:cubicBezTo>
                <a:lnTo>
                  <a:pt x="16126" y="4925"/>
                </a:lnTo>
                <a:cubicBezTo>
                  <a:pt x="16126" y="4777"/>
                  <a:pt x="16183" y="4657"/>
                  <a:pt x="16254" y="4657"/>
                </a:cubicBezTo>
                <a:close/>
                <a:moveTo>
                  <a:pt x="17798" y="4657"/>
                </a:moveTo>
                <a:lnTo>
                  <a:pt x="19016" y="4657"/>
                </a:lnTo>
                <a:cubicBezTo>
                  <a:pt x="19161" y="4657"/>
                  <a:pt x="19293" y="4838"/>
                  <a:pt x="19351" y="5115"/>
                </a:cubicBezTo>
                <a:lnTo>
                  <a:pt x="20186" y="9123"/>
                </a:lnTo>
                <a:cubicBezTo>
                  <a:pt x="20223" y="9299"/>
                  <a:pt x="20160" y="9497"/>
                  <a:pt x="20068" y="9497"/>
                </a:cubicBezTo>
                <a:lnTo>
                  <a:pt x="19511" y="9497"/>
                </a:lnTo>
                <a:cubicBezTo>
                  <a:pt x="19388" y="9497"/>
                  <a:pt x="19271" y="9384"/>
                  <a:pt x="19190" y="9190"/>
                </a:cubicBezTo>
                <a:lnTo>
                  <a:pt x="19001" y="8735"/>
                </a:lnTo>
                <a:cubicBezTo>
                  <a:pt x="18910" y="8515"/>
                  <a:pt x="18778" y="8389"/>
                  <a:pt x="18638" y="8389"/>
                </a:cubicBezTo>
                <a:lnTo>
                  <a:pt x="17798" y="8389"/>
                </a:lnTo>
                <a:cubicBezTo>
                  <a:pt x="17727" y="8389"/>
                  <a:pt x="17670" y="8268"/>
                  <a:pt x="17670" y="8121"/>
                </a:cubicBezTo>
                <a:lnTo>
                  <a:pt x="17670" y="4925"/>
                </a:lnTo>
                <a:cubicBezTo>
                  <a:pt x="17670" y="4777"/>
                  <a:pt x="17727" y="4657"/>
                  <a:pt x="17798" y="4657"/>
                </a:cubicBezTo>
                <a:close/>
                <a:moveTo>
                  <a:pt x="6850" y="14499"/>
                </a:moveTo>
                <a:cubicBezTo>
                  <a:pt x="5912" y="14499"/>
                  <a:pt x="5150" y="16087"/>
                  <a:pt x="5150" y="18048"/>
                </a:cubicBezTo>
                <a:cubicBezTo>
                  <a:pt x="5150" y="20008"/>
                  <a:pt x="5912" y="21600"/>
                  <a:pt x="6850" y="21600"/>
                </a:cubicBezTo>
                <a:cubicBezTo>
                  <a:pt x="7787" y="21600"/>
                  <a:pt x="8547" y="20008"/>
                  <a:pt x="8547" y="18048"/>
                </a:cubicBezTo>
                <a:cubicBezTo>
                  <a:pt x="8547" y="16087"/>
                  <a:pt x="7787" y="14499"/>
                  <a:pt x="6850" y="14499"/>
                </a:cubicBezTo>
                <a:close/>
                <a:moveTo>
                  <a:pt x="8005" y="14499"/>
                </a:moveTo>
                <a:cubicBezTo>
                  <a:pt x="8424" y="15096"/>
                  <a:pt x="8732" y="16008"/>
                  <a:pt x="8851" y="17070"/>
                </a:cubicBezTo>
                <a:cubicBezTo>
                  <a:pt x="8970" y="16008"/>
                  <a:pt x="9276" y="15096"/>
                  <a:pt x="9695" y="14499"/>
                </a:cubicBezTo>
                <a:lnTo>
                  <a:pt x="8005" y="14499"/>
                </a:lnTo>
                <a:close/>
                <a:moveTo>
                  <a:pt x="10852" y="14499"/>
                </a:moveTo>
                <a:cubicBezTo>
                  <a:pt x="9914" y="14499"/>
                  <a:pt x="9153" y="16087"/>
                  <a:pt x="9153" y="18048"/>
                </a:cubicBezTo>
                <a:cubicBezTo>
                  <a:pt x="9153" y="20008"/>
                  <a:pt x="9914" y="21600"/>
                  <a:pt x="10852" y="21600"/>
                </a:cubicBezTo>
                <a:cubicBezTo>
                  <a:pt x="11790" y="21600"/>
                  <a:pt x="12550" y="20008"/>
                  <a:pt x="12550" y="18048"/>
                </a:cubicBezTo>
                <a:cubicBezTo>
                  <a:pt x="12550" y="16087"/>
                  <a:pt x="11790" y="14499"/>
                  <a:pt x="10852" y="14499"/>
                </a:cubicBezTo>
                <a:close/>
                <a:moveTo>
                  <a:pt x="12008" y="14499"/>
                </a:moveTo>
                <a:cubicBezTo>
                  <a:pt x="12551" y="15273"/>
                  <a:pt x="12908" y="16574"/>
                  <a:pt x="12908" y="18048"/>
                </a:cubicBezTo>
                <a:lnTo>
                  <a:pt x="15969" y="18048"/>
                </a:lnTo>
                <a:cubicBezTo>
                  <a:pt x="15969" y="16574"/>
                  <a:pt x="16326" y="15273"/>
                  <a:pt x="16868" y="14499"/>
                </a:cubicBezTo>
                <a:lnTo>
                  <a:pt x="12008" y="14499"/>
                </a:lnTo>
                <a:close/>
                <a:moveTo>
                  <a:pt x="18026" y="14499"/>
                </a:moveTo>
                <a:cubicBezTo>
                  <a:pt x="17088" y="14499"/>
                  <a:pt x="16327" y="16087"/>
                  <a:pt x="16327" y="18048"/>
                </a:cubicBezTo>
                <a:cubicBezTo>
                  <a:pt x="16327" y="20008"/>
                  <a:pt x="17088" y="21600"/>
                  <a:pt x="18026" y="21600"/>
                </a:cubicBezTo>
                <a:cubicBezTo>
                  <a:pt x="18964" y="21600"/>
                  <a:pt x="19724" y="20008"/>
                  <a:pt x="19724" y="18048"/>
                </a:cubicBezTo>
                <a:cubicBezTo>
                  <a:pt x="19724" y="16087"/>
                  <a:pt x="18964" y="14499"/>
                  <a:pt x="18026" y="14499"/>
                </a:cubicBezTo>
                <a:close/>
                <a:moveTo>
                  <a:pt x="6850" y="16383"/>
                </a:moveTo>
                <a:cubicBezTo>
                  <a:pt x="7290" y="16383"/>
                  <a:pt x="7648" y="17127"/>
                  <a:pt x="7648" y="18048"/>
                </a:cubicBezTo>
                <a:cubicBezTo>
                  <a:pt x="7648" y="18969"/>
                  <a:pt x="7290" y="19716"/>
                  <a:pt x="6850" y="19716"/>
                </a:cubicBezTo>
                <a:cubicBezTo>
                  <a:pt x="6409" y="19716"/>
                  <a:pt x="6051" y="18969"/>
                  <a:pt x="6051" y="18048"/>
                </a:cubicBezTo>
                <a:cubicBezTo>
                  <a:pt x="6051" y="17127"/>
                  <a:pt x="6409" y="16383"/>
                  <a:pt x="6850" y="16383"/>
                </a:cubicBezTo>
                <a:close/>
                <a:moveTo>
                  <a:pt x="10852" y="16383"/>
                </a:moveTo>
                <a:cubicBezTo>
                  <a:pt x="11293" y="16383"/>
                  <a:pt x="11649" y="17127"/>
                  <a:pt x="11649" y="18048"/>
                </a:cubicBezTo>
                <a:cubicBezTo>
                  <a:pt x="11649" y="18969"/>
                  <a:pt x="11293" y="19716"/>
                  <a:pt x="10852" y="19716"/>
                </a:cubicBezTo>
                <a:cubicBezTo>
                  <a:pt x="10412" y="19716"/>
                  <a:pt x="10054" y="18969"/>
                  <a:pt x="10054" y="18048"/>
                </a:cubicBezTo>
                <a:cubicBezTo>
                  <a:pt x="10054" y="17127"/>
                  <a:pt x="10412" y="16383"/>
                  <a:pt x="10852" y="16383"/>
                </a:cubicBezTo>
                <a:close/>
                <a:moveTo>
                  <a:pt x="18026" y="16383"/>
                </a:moveTo>
                <a:cubicBezTo>
                  <a:pt x="18466" y="16383"/>
                  <a:pt x="18822" y="17127"/>
                  <a:pt x="18822" y="18048"/>
                </a:cubicBezTo>
                <a:cubicBezTo>
                  <a:pt x="18822" y="18969"/>
                  <a:pt x="18466" y="19716"/>
                  <a:pt x="18026" y="19716"/>
                </a:cubicBezTo>
                <a:cubicBezTo>
                  <a:pt x="17585" y="19716"/>
                  <a:pt x="17228" y="18969"/>
                  <a:pt x="17228" y="18048"/>
                </a:cubicBezTo>
                <a:cubicBezTo>
                  <a:pt x="17228" y="17127"/>
                  <a:pt x="17585" y="16383"/>
                  <a:pt x="18026" y="16383"/>
                </a:cubicBezTo>
                <a:close/>
              </a:path>
            </a:pathLst>
          </a:custGeom>
          <a:solidFill>
            <a:schemeClr val="accent1"/>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352" name="Line"/>
          <p:cNvSpPr/>
          <p:nvPr/>
        </p:nvSpPr>
        <p:spPr>
          <a:xfrm>
            <a:off x="4547748" y="7983289"/>
            <a:ext cx="4155702" cy="1"/>
          </a:xfrm>
          <a:prstGeom prst="line">
            <a:avLst/>
          </a:prstGeom>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353" name="Application"/>
          <p:cNvSpPr/>
          <p:nvPr/>
        </p:nvSpPr>
        <p:spPr>
          <a:xfrm>
            <a:off x="9067130" y="882913"/>
            <a:ext cx="3210471" cy="593945"/>
          </a:xfrm>
          <a:prstGeom prst="roundRect">
            <a:avLst>
              <a:gd name="adj" fmla="val 32074"/>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Application</a:t>
            </a:r>
          </a:p>
        </p:txBody>
      </p:sp>
      <p:sp>
        <p:nvSpPr>
          <p:cNvPr id="354" name="Network Transport"/>
          <p:cNvSpPr/>
          <p:nvPr/>
        </p:nvSpPr>
        <p:spPr>
          <a:xfrm>
            <a:off x="9067130" y="7252468"/>
            <a:ext cx="3210471" cy="552798"/>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 Transport</a:t>
            </a:r>
          </a:p>
        </p:txBody>
      </p:sp>
      <p:sp>
        <p:nvSpPr>
          <p:cNvPr id="355" name="6."/>
          <p:cNvSpPr/>
          <p:nvPr/>
        </p:nvSpPr>
        <p:spPr>
          <a:xfrm>
            <a:off x="8763000" y="6618246"/>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6.</a:t>
            </a:r>
          </a:p>
        </p:txBody>
      </p:sp>
      <p:sp>
        <p:nvSpPr>
          <p:cNvPr id="356" name="Line"/>
          <p:cNvSpPr/>
          <p:nvPr/>
        </p:nvSpPr>
        <p:spPr>
          <a:xfrm flipV="1">
            <a:off x="10802675" y="1494601"/>
            <a:ext cx="1" cy="565783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Application"/>
          <p:cNvSpPr/>
          <p:nvPr/>
        </p:nvSpPr>
        <p:spPr>
          <a:xfrm>
            <a:off x="812130" y="911602"/>
            <a:ext cx="3210471" cy="593945"/>
          </a:xfrm>
          <a:prstGeom prst="roundRect">
            <a:avLst>
              <a:gd name="adj" fmla="val 32074"/>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Application</a:t>
            </a:r>
          </a:p>
        </p:txBody>
      </p:sp>
      <p:sp>
        <p:nvSpPr>
          <p:cNvPr id="361" name="Ratnet API"/>
          <p:cNvSpPr/>
          <p:nvPr/>
        </p:nvSpPr>
        <p:spPr>
          <a:xfrm>
            <a:off x="812130" y="2221676"/>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Ratnet API</a:t>
            </a:r>
          </a:p>
        </p:txBody>
      </p:sp>
      <p:sp>
        <p:nvSpPr>
          <p:cNvPr id="362" name="Line"/>
          <p:cNvSpPr/>
          <p:nvPr/>
        </p:nvSpPr>
        <p:spPr>
          <a:xfrm>
            <a:off x="2417365" y="1453138"/>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63" name="Crypto"/>
          <p:cNvSpPr/>
          <p:nvPr/>
        </p:nvSpPr>
        <p:spPr>
          <a:xfrm>
            <a:off x="812130" y="3490604"/>
            <a:ext cx="3210471" cy="495421"/>
          </a:xfrm>
          <a:prstGeom prst="roundRect">
            <a:avLst>
              <a:gd name="adj" fmla="val 38452"/>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Crypto</a:t>
            </a:r>
          </a:p>
        </p:txBody>
      </p:sp>
      <p:sp>
        <p:nvSpPr>
          <p:cNvPr id="364" name="Node"/>
          <p:cNvSpPr/>
          <p:nvPr/>
        </p:nvSpPr>
        <p:spPr>
          <a:xfrm>
            <a:off x="812130" y="4702154"/>
            <a:ext cx="3210471" cy="552799"/>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Node</a:t>
            </a:r>
          </a:p>
        </p:txBody>
      </p:sp>
      <p:sp>
        <p:nvSpPr>
          <p:cNvPr id="365" name="Connection Policy"/>
          <p:cNvSpPr/>
          <p:nvPr/>
        </p:nvSpPr>
        <p:spPr>
          <a:xfrm>
            <a:off x="812130" y="5971082"/>
            <a:ext cx="3210471" cy="593945"/>
          </a:xfrm>
          <a:prstGeom prst="roundRect">
            <a:avLst>
              <a:gd name="adj" fmla="val 32074"/>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Connection Policy</a:t>
            </a:r>
          </a:p>
        </p:txBody>
      </p:sp>
      <p:sp>
        <p:nvSpPr>
          <p:cNvPr id="366" name="Network Transport"/>
          <p:cNvSpPr/>
          <p:nvPr/>
        </p:nvSpPr>
        <p:spPr>
          <a:xfrm>
            <a:off x="812130" y="7281157"/>
            <a:ext cx="3210471" cy="552798"/>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 Transport</a:t>
            </a:r>
          </a:p>
        </p:txBody>
      </p:sp>
      <p:sp>
        <p:nvSpPr>
          <p:cNvPr id="367" name="Line"/>
          <p:cNvSpPr/>
          <p:nvPr/>
        </p:nvSpPr>
        <p:spPr>
          <a:xfrm>
            <a:off x="2417365" y="2768843"/>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68" name="Line"/>
          <p:cNvSpPr/>
          <p:nvPr/>
        </p:nvSpPr>
        <p:spPr>
          <a:xfrm>
            <a:off x="2417365" y="3988509"/>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69" name="Line"/>
          <p:cNvSpPr/>
          <p:nvPr/>
        </p:nvSpPr>
        <p:spPr>
          <a:xfrm>
            <a:off x="2417365" y="5249321"/>
            <a:ext cx="1" cy="768539"/>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70" name="Line"/>
          <p:cNvSpPr/>
          <p:nvPr/>
        </p:nvSpPr>
        <p:spPr>
          <a:xfrm>
            <a:off x="2417365" y="6523879"/>
            <a:ext cx="1" cy="76854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
        <p:nvSpPr>
          <p:cNvPr id="371" name="1."/>
          <p:cNvSpPr/>
          <p:nvPr/>
        </p:nvSpPr>
        <p:spPr>
          <a:xfrm>
            <a:off x="3733800" y="157933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1.</a:t>
            </a:r>
          </a:p>
        </p:txBody>
      </p:sp>
      <p:sp>
        <p:nvSpPr>
          <p:cNvPr id="372" name="2."/>
          <p:cNvSpPr/>
          <p:nvPr/>
        </p:nvSpPr>
        <p:spPr>
          <a:xfrm>
            <a:off x="3733800" y="281957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2.</a:t>
            </a:r>
          </a:p>
        </p:txBody>
      </p:sp>
      <p:sp>
        <p:nvSpPr>
          <p:cNvPr id="373" name="3."/>
          <p:cNvSpPr/>
          <p:nvPr/>
        </p:nvSpPr>
        <p:spPr>
          <a:xfrm>
            <a:off x="3733800" y="4059817"/>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3.</a:t>
            </a:r>
          </a:p>
        </p:txBody>
      </p:sp>
      <p:sp>
        <p:nvSpPr>
          <p:cNvPr id="374" name="4."/>
          <p:cNvSpPr/>
          <p:nvPr/>
        </p:nvSpPr>
        <p:spPr>
          <a:xfrm>
            <a:off x="3733800" y="5349318"/>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4.</a:t>
            </a:r>
          </a:p>
        </p:txBody>
      </p:sp>
      <p:sp>
        <p:nvSpPr>
          <p:cNvPr id="375" name="5."/>
          <p:cNvSpPr/>
          <p:nvPr/>
        </p:nvSpPr>
        <p:spPr>
          <a:xfrm>
            <a:off x="3733800" y="6638819"/>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5.</a:t>
            </a:r>
          </a:p>
        </p:txBody>
      </p:sp>
      <p:sp>
        <p:nvSpPr>
          <p:cNvPr id="376" name="Garbage Truck"/>
          <p:cNvSpPr/>
          <p:nvPr/>
        </p:nvSpPr>
        <p:spPr>
          <a:xfrm>
            <a:off x="5768725" y="7163426"/>
            <a:ext cx="1527894" cy="7308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44" y="0"/>
                </a:moveTo>
                <a:cubicBezTo>
                  <a:pt x="669" y="4643"/>
                  <a:pt x="502" y="13370"/>
                  <a:pt x="798" y="17515"/>
                </a:cubicBezTo>
                <a:lnTo>
                  <a:pt x="0" y="17515"/>
                </a:lnTo>
                <a:lnTo>
                  <a:pt x="0" y="19811"/>
                </a:lnTo>
                <a:lnTo>
                  <a:pt x="1056" y="19811"/>
                </a:lnTo>
                <a:lnTo>
                  <a:pt x="2398" y="19811"/>
                </a:lnTo>
                <a:lnTo>
                  <a:pt x="2440" y="19811"/>
                </a:lnTo>
                <a:lnTo>
                  <a:pt x="6544" y="0"/>
                </a:lnTo>
                <a:close/>
                <a:moveTo>
                  <a:pt x="7072" y="0"/>
                </a:moveTo>
                <a:lnTo>
                  <a:pt x="2968" y="19811"/>
                </a:lnTo>
                <a:lnTo>
                  <a:pt x="4205" y="19811"/>
                </a:lnTo>
                <a:lnTo>
                  <a:pt x="4985" y="16051"/>
                </a:lnTo>
                <a:cubicBezTo>
                  <a:pt x="5281" y="14623"/>
                  <a:pt x="5955" y="13698"/>
                  <a:pt x="6699" y="13698"/>
                </a:cubicBezTo>
                <a:lnTo>
                  <a:pt x="15056" y="13698"/>
                </a:lnTo>
                <a:lnTo>
                  <a:pt x="15056" y="1316"/>
                </a:lnTo>
                <a:cubicBezTo>
                  <a:pt x="15056" y="589"/>
                  <a:pt x="14774" y="0"/>
                  <a:pt x="14426" y="0"/>
                </a:cubicBezTo>
                <a:lnTo>
                  <a:pt x="7072" y="0"/>
                </a:lnTo>
                <a:close/>
                <a:moveTo>
                  <a:pt x="15483" y="3083"/>
                </a:moveTo>
                <a:lnTo>
                  <a:pt x="15483" y="13698"/>
                </a:lnTo>
                <a:lnTo>
                  <a:pt x="17943" y="13698"/>
                </a:lnTo>
                <a:cubicBezTo>
                  <a:pt x="18735" y="13698"/>
                  <a:pt x="19454" y="14649"/>
                  <a:pt x="19794" y="16143"/>
                </a:cubicBezTo>
                <a:lnTo>
                  <a:pt x="19948" y="16813"/>
                </a:lnTo>
                <a:lnTo>
                  <a:pt x="21026" y="16813"/>
                </a:lnTo>
                <a:cubicBezTo>
                  <a:pt x="21343" y="16813"/>
                  <a:pt x="21600" y="16275"/>
                  <a:pt x="21600" y="15614"/>
                </a:cubicBezTo>
                <a:lnTo>
                  <a:pt x="21600" y="14495"/>
                </a:lnTo>
                <a:lnTo>
                  <a:pt x="21269" y="14495"/>
                </a:lnTo>
                <a:cubicBezTo>
                  <a:pt x="21190" y="14495"/>
                  <a:pt x="21126" y="14361"/>
                  <a:pt x="21126" y="14195"/>
                </a:cubicBezTo>
                <a:lnTo>
                  <a:pt x="21126" y="10340"/>
                </a:lnTo>
                <a:cubicBezTo>
                  <a:pt x="21126" y="10000"/>
                  <a:pt x="21091" y="9663"/>
                  <a:pt x="21026" y="9352"/>
                </a:cubicBezTo>
                <a:lnTo>
                  <a:pt x="19897" y="3962"/>
                </a:lnTo>
                <a:cubicBezTo>
                  <a:pt x="19785" y="3428"/>
                  <a:pt x="19533" y="3083"/>
                  <a:pt x="19254" y="3083"/>
                </a:cubicBezTo>
                <a:lnTo>
                  <a:pt x="15483" y="3083"/>
                </a:lnTo>
                <a:close/>
                <a:moveTo>
                  <a:pt x="16254" y="4657"/>
                </a:moveTo>
                <a:lnTo>
                  <a:pt x="16899" y="4657"/>
                </a:lnTo>
                <a:cubicBezTo>
                  <a:pt x="16969" y="4657"/>
                  <a:pt x="17025" y="4777"/>
                  <a:pt x="17025" y="4925"/>
                </a:cubicBezTo>
                <a:lnTo>
                  <a:pt x="17025" y="8121"/>
                </a:lnTo>
                <a:cubicBezTo>
                  <a:pt x="17025" y="8268"/>
                  <a:pt x="16969" y="8389"/>
                  <a:pt x="16899" y="8389"/>
                </a:cubicBezTo>
                <a:lnTo>
                  <a:pt x="16254" y="8389"/>
                </a:lnTo>
                <a:cubicBezTo>
                  <a:pt x="16183" y="8389"/>
                  <a:pt x="16126" y="8268"/>
                  <a:pt x="16126" y="8121"/>
                </a:cubicBezTo>
                <a:lnTo>
                  <a:pt x="16126" y="4925"/>
                </a:lnTo>
                <a:cubicBezTo>
                  <a:pt x="16126" y="4777"/>
                  <a:pt x="16183" y="4657"/>
                  <a:pt x="16254" y="4657"/>
                </a:cubicBezTo>
                <a:close/>
                <a:moveTo>
                  <a:pt x="17798" y="4657"/>
                </a:moveTo>
                <a:lnTo>
                  <a:pt x="19016" y="4657"/>
                </a:lnTo>
                <a:cubicBezTo>
                  <a:pt x="19161" y="4657"/>
                  <a:pt x="19293" y="4838"/>
                  <a:pt x="19351" y="5115"/>
                </a:cubicBezTo>
                <a:lnTo>
                  <a:pt x="20186" y="9123"/>
                </a:lnTo>
                <a:cubicBezTo>
                  <a:pt x="20223" y="9299"/>
                  <a:pt x="20160" y="9497"/>
                  <a:pt x="20068" y="9497"/>
                </a:cubicBezTo>
                <a:lnTo>
                  <a:pt x="19511" y="9497"/>
                </a:lnTo>
                <a:cubicBezTo>
                  <a:pt x="19388" y="9497"/>
                  <a:pt x="19271" y="9384"/>
                  <a:pt x="19190" y="9190"/>
                </a:cubicBezTo>
                <a:lnTo>
                  <a:pt x="19001" y="8735"/>
                </a:lnTo>
                <a:cubicBezTo>
                  <a:pt x="18910" y="8515"/>
                  <a:pt x="18778" y="8389"/>
                  <a:pt x="18638" y="8389"/>
                </a:cubicBezTo>
                <a:lnTo>
                  <a:pt x="17798" y="8389"/>
                </a:lnTo>
                <a:cubicBezTo>
                  <a:pt x="17727" y="8389"/>
                  <a:pt x="17670" y="8268"/>
                  <a:pt x="17670" y="8121"/>
                </a:cubicBezTo>
                <a:lnTo>
                  <a:pt x="17670" y="4925"/>
                </a:lnTo>
                <a:cubicBezTo>
                  <a:pt x="17670" y="4777"/>
                  <a:pt x="17727" y="4657"/>
                  <a:pt x="17798" y="4657"/>
                </a:cubicBezTo>
                <a:close/>
                <a:moveTo>
                  <a:pt x="6850" y="14499"/>
                </a:moveTo>
                <a:cubicBezTo>
                  <a:pt x="5912" y="14499"/>
                  <a:pt x="5150" y="16087"/>
                  <a:pt x="5150" y="18048"/>
                </a:cubicBezTo>
                <a:cubicBezTo>
                  <a:pt x="5150" y="20008"/>
                  <a:pt x="5912" y="21600"/>
                  <a:pt x="6850" y="21600"/>
                </a:cubicBezTo>
                <a:cubicBezTo>
                  <a:pt x="7787" y="21600"/>
                  <a:pt x="8547" y="20008"/>
                  <a:pt x="8547" y="18048"/>
                </a:cubicBezTo>
                <a:cubicBezTo>
                  <a:pt x="8547" y="16087"/>
                  <a:pt x="7787" y="14499"/>
                  <a:pt x="6850" y="14499"/>
                </a:cubicBezTo>
                <a:close/>
                <a:moveTo>
                  <a:pt x="8005" y="14499"/>
                </a:moveTo>
                <a:cubicBezTo>
                  <a:pt x="8424" y="15096"/>
                  <a:pt x="8732" y="16008"/>
                  <a:pt x="8851" y="17070"/>
                </a:cubicBezTo>
                <a:cubicBezTo>
                  <a:pt x="8970" y="16008"/>
                  <a:pt x="9276" y="15096"/>
                  <a:pt x="9695" y="14499"/>
                </a:cubicBezTo>
                <a:lnTo>
                  <a:pt x="8005" y="14499"/>
                </a:lnTo>
                <a:close/>
                <a:moveTo>
                  <a:pt x="10852" y="14499"/>
                </a:moveTo>
                <a:cubicBezTo>
                  <a:pt x="9914" y="14499"/>
                  <a:pt x="9153" y="16087"/>
                  <a:pt x="9153" y="18048"/>
                </a:cubicBezTo>
                <a:cubicBezTo>
                  <a:pt x="9153" y="20008"/>
                  <a:pt x="9914" y="21600"/>
                  <a:pt x="10852" y="21600"/>
                </a:cubicBezTo>
                <a:cubicBezTo>
                  <a:pt x="11790" y="21600"/>
                  <a:pt x="12550" y="20008"/>
                  <a:pt x="12550" y="18048"/>
                </a:cubicBezTo>
                <a:cubicBezTo>
                  <a:pt x="12550" y="16087"/>
                  <a:pt x="11790" y="14499"/>
                  <a:pt x="10852" y="14499"/>
                </a:cubicBezTo>
                <a:close/>
                <a:moveTo>
                  <a:pt x="12008" y="14499"/>
                </a:moveTo>
                <a:cubicBezTo>
                  <a:pt x="12551" y="15273"/>
                  <a:pt x="12908" y="16574"/>
                  <a:pt x="12908" y="18048"/>
                </a:cubicBezTo>
                <a:lnTo>
                  <a:pt x="15969" y="18048"/>
                </a:lnTo>
                <a:cubicBezTo>
                  <a:pt x="15969" y="16574"/>
                  <a:pt x="16326" y="15273"/>
                  <a:pt x="16868" y="14499"/>
                </a:cubicBezTo>
                <a:lnTo>
                  <a:pt x="12008" y="14499"/>
                </a:lnTo>
                <a:close/>
                <a:moveTo>
                  <a:pt x="18026" y="14499"/>
                </a:moveTo>
                <a:cubicBezTo>
                  <a:pt x="17088" y="14499"/>
                  <a:pt x="16327" y="16087"/>
                  <a:pt x="16327" y="18048"/>
                </a:cubicBezTo>
                <a:cubicBezTo>
                  <a:pt x="16327" y="20008"/>
                  <a:pt x="17088" y="21600"/>
                  <a:pt x="18026" y="21600"/>
                </a:cubicBezTo>
                <a:cubicBezTo>
                  <a:pt x="18964" y="21600"/>
                  <a:pt x="19724" y="20008"/>
                  <a:pt x="19724" y="18048"/>
                </a:cubicBezTo>
                <a:cubicBezTo>
                  <a:pt x="19724" y="16087"/>
                  <a:pt x="18964" y="14499"/>
                  <a:pt x="18026" y="14499"/>
                </a:cubicBezTo>
                <a:close/>
                <a:moveTo>
                  <a:pt x="6850" y="16383"/>
                </a:moveTo>
                <a:cubicBezTo>
                  <a:pt x="7290" y="16383"/>
                  <a:pt x="7648" y="17127"/>
                  <a:pt x="7648" y="18048"/>
                </a:cubicBezTo>
                <a:cubicBezTo>
                  <a:pt x="7648" y="18969"/>
                  <a:pt x="7290" y="19716"/>
                  <a:pt x="6850" y="19716"/>
                </a:cubicBezTo>
                <a:cubicBezTo>
                  <a:pt x="6409" y="19716"/>
                  <a:pt x="6051" y="18969"/>
                  <a:pt x="6051" y="18048"/>
                </a:cubicBezTo>
                <a:cubicBezTo>
                  <a:pt x="6051" y="17127"/>
                  <a:pt x="6409" y="16383"/>
                  <a:pt x="6850" y="16383"/>
                </a:cubicBezTo>
                <a:close/>
                <a:moveTo>
                  <a:pt x="10852" y="16383"/>
                </a:moveTo>
                <a:cubicBezTo>
                  <a:pt x="11293" y="16383"/>
                  <a:pt x="11649" y="17127"/>
                  <a:pt x="11649" y="18048"/>
                </a:cubicBezTo>
                <a:cubicBezTo>
                  <a:pt x="11649" y="18969"/>
                  <a:pt x="11293" y="19716"/>
                  <a:pt x="10852" y="19716"/>
                </a:cubicBezTo>
                <a:cubicBezTo>
                  <a:pt x="10412" y="19716"/>
                  <a:pt x="10054" y="18969"/>
                  <a:pt x="10054" y="18048"/>
                </a:cubicBezTo>
                <a:cubicBezTo>
                  <a:pt x="10054" y="17127"/>
                  <a:pt x="10412" y="16383"/>
                  <a:pt x="10852" y="16383"/>
                </a:cubicBezTo>
                <a:close/>
                <a:moveTo>
                  <a:pt x="18026" y="16383"/>
                </a:moveTo>
                <a:cubicBezTo>
                  <a:pt x="18466" y="16383"/>
                  <a:pt x="18822" y="17127"/>
                  <a:pt x="18822" y="18048"/>
                </a:cubicBezTo>
                <a:cubicBezTo>
                  <a:pt x="18822" y="18969"/>
                  <a:pt x="18466" y="19716"/>
                  <a:pt x="18026" y="19716"/>
                </a:cubicBezTo>
                <a:cubicBezTo>
                  <a:pt x="17585" y="19716"/>
                  <a:pt x="17228" y="18969"/>
                  <a:pt x="17228" y="18048"/>
                </a:cubicBezTo>
                <a:cubicBezTo>
                  <a:pt x="17228" y="17127"/>
                  <a:pt x="17585" y="16383"/>
                  <a:pt x="18026" y="16383"/>
                </a:cubicBezTo>
                <a:close/>
              </a:path>
            </a:pathLst>
          </a:custGeom>
          <a:solidFill>
            <a:schemeClr val="accent1"/>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377" name="Line"/>
          <p:cNvSpPr/>
          <p:nvPr/>
        </p:nvSpPr>
        <p:spPr>
          <a:xfrm>
            <a:off x="4547748" y="7983289"/>
            <a:ext cx="4155702" cy="1"/>
          </a:xfrm>
          <a:prstGeom prst="line">
            <a:avLst/>
          </a:prstGeom>
          <a:ln w="25400">
            <a:solidFill>
              <a:srgbClr val="000000"/>
            </a:solidFill>
            <a:miter lim="400000"/>
          </a:ln>
        </p:spPr>
        <p:txBody>
          <a:bodyPr lIns="50800" tIns="50800" rIns="50800" bIns="50800" anchor="ctr"/>
          <a:lstStyle/>
          <a:p>
            <a:pPr>
              <a:defRPr b="0" sz="2200">
                <a:latin typeface="+mn-lt"/>
                <a:ea typeface="+mn-ea"/>
                <a:cs typeface="+mn-cs"/>
                <a:sym typeface="Helvetica Neue Medium"/>
              </a:defRPr>
            </a:pPr>
          </a:p>
        </p:txBody>
      </p:sp>
      <p:sp>
        <p:nvSpPr>
          <p:cNvPr id="378" name="Node Public API exposes 3 ops:…"/>
          <p:cNvSpPr/>
          <p:nvPr/>
        </p:nvSpPr>
        <p:spPr>
          <a:xfrm>
            <a:off x="4597400" y="946184"/>
            <a:ext cx="3878263" cy="61420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 y="0"/>
                </a:moveTo>
                <a:cubicBezTo>
                  <a:pt x="484" y="0"/>
                  <a:pt x="0" y="306"/>
                  <a:pt x="0" y="683"/>
                </a:cubicBezTo>
                <a:lnTo>
                  <a:pt x="0" y="18756"/>
                </a:lnTo>
                <a:cubicBezTo>
                  <a:pt x="0" y="19132"/>
                  <a:pt x="484" y="19437"/>
                  <a:pt x="1081" y="19437"/>
                </a:cubicBezTo>
                <a:lnTo>
                  <a:pt x="9164" y="19437"/>
                </a:lnTo>
                <a:lnTo>
                  <a:pt x="11324" y="21600"/>
                </a:lnTo>
                <a:lnTo>
                  <a:pt x="13483" y="19437"/>
                </a:lnTo>
                <a:lnTo>
                  <a:pt x="20521" y="19437"/>
                </a:lnTo>
                <a:cubicBezTo>
                  <a:pt x="21118" y="19437"/>
                  <a:pt x="21600" y="19132"/>
                  <a:pt x="21600" y="18756"/>
                </a:cubicBezTo>
                <a:lnTo>
                  <a:pt x="21600" y="683"/>
                </a:lnTo>
                <a:cubicBezTo>
                  <a:pt x="21600" y="306"/>
                  <a:pt x="21118" y="0"/>
                  <a:pt x="20521" y="0"/>
                </a:cubicBezTo>
                <a:lnTo>
                  <a:pt x="1081" y="0"/>
                </a:lnTo>
                <a:close/>
              </a:path>
            </a:pathLst>
          </a:custGeom>
          <a:solidFill>
            <a:srgbClr val="FFFFFF"/>
          </a:solidFill>
          <a:ln w="254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lstStyle/>
          <a:p>
            <a:pPr>
              <a:defRPr b="0" sz="2200">
                <a:latin typeface="+mn-lt"/>
                <a:ea typeface="+mn-ea"/>
                <a:cs typeface="+mn-cs"/>
                <a:sym typeface="Helvetica Neue Medium"/>
              </a:defRPr>
            </a:pPr>
            <a:r>
              <a:t>Node Public API exposes 3 ops: </a:t>
            </a:r>
          </a:p>
          <a:p>
            <a:pPr marL="436562" indent="-436562">
              <a:buSzPct val="100000"/>
              <a:buAutoNum type="arabicParenR" startAt="1"/>
              <a:defRPr b="0" sz="2200">
                <a:latin typeface="+mn-lt"/>
                <a:ea typeface="+mn-ea"/>
                <a:cs typeface="+mn-cs"/>
                <a:sym typeface="Helvetica Neue Medium"/>
              </a:defRPr>
            </a:pPr>
            <a:r>
              <a:t>Get Public Routing Key</a:t>
            </a:r>
          </a:p>
          <a:p>
            <a:pPr marL="436562" indent="-436562">
              <a:buSzPct val="100000"/>
              <a:buAutoNum type="arabicParenR" startAt="1"/>
              <a:defRPr b="0" sz="2200">
                <a:latin typeface="+mn-lt"/>
                <a:ea typeface="+mn-ea"/>
                <a:cs typeface="+mn-cs"/>
                <a:sym typeface="Helvetica Neue Medium"/>
              </a:defRPr>
            </a:pPr>
            <a:r>
              <a:t>Pickup Messages since time -&gt; returns time</a:t>
            </a:r>
          </a:p>
          <a:p>
            <a:pPr marL="436562" indent="-436562">
              <a:buSzPct val="100000"/>
              <a:buAutoNum type="arabicParenR" startAt="1"/>
              <a:defRPr b="0" sz="2200">
                <a:latin typeface="+mn-lt"/>
                <a:ea typeface="+mn-ea"/>
                <a:cs typeface="+mn-cs"/>
                <a:sym typeface="Helvetica Neue Medium"/>
              </a:defRPr>
            </a:pPr>
            <a:r>
              <a:t>Dropoff Messages </a:t>
            </a:r>
          </a:p>
          <a:p>
            <a:pPr>
              <a:defRPr b="0" sz="2200">
                <a:latin typeface="+mn-lt"/>
                <a:ea typeface="+mn-ea"/>
                <a:cs typeface="+mn-cs"/>
                <a:sym typeface="Helvetica Neue Medium"/>
              </a:defRPr>
            </a:pPr>
          </a:p>
          <a:p>
            <a:pPr>
              <a:defRPr b="0" sz="2200">
                <a:latin typeface="+mn-lt"/>
                <a:ea typeface="+mn-ea"/>
                <a:cs typeface="+mn-cs"/>
                <a:sym typeface="Helvetica Neue Medium"/>
              </a:defRPr>
            </a:pPr>
            <a:r>
              <a:t>On Pickup, messages are batched and encrypted with Routing Key.</a:t>
            </a:r>
          </a:p>
        </p:txBody>
      </p:sp>
      <p:sp>
        <p:nvSpPr>
          <p:cNvPr id="379" name="Application"/>
          <p:cNvSpPr/>
          <p:nvPr/>
        </p:nvSpPr>
        <p:spPr>
          <a:xfrm>
            <a:off x="9067130" y="882913"/>
            <a:ext cx="3210471" cy="593945"/>
          </a:xfrm>
          <a:prstGeom prst="roundRect">
            <a:avLst>
              <a:gd name="adj" fmla="val 32074"/>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Application</a:t>
            </a:r>
          </a:p>
        </p:txBody>
      </p:sp>
      <p:sp>
        <p:nvSpPr>
          <p:cNvPr id="380" name="Network Transport"/>
          <p:cNvSpPr/>
          <p:nvPr/>
        </p:nvSpPr>
        <p:spPr>
          <a:xfrm>
            <a:off x="9067130" y="7252468"/>
            <a:ext cx="3210471" cy="552798"/>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 Transport</a:t>
            </a:r>
          </a:p>
        </p:txBody>
      </p:sp>
      <p:sp>
        <p:nvSpPr>
          <p:cNvPr id="381" name="6."/>
          <p:cNvSpPr/>
          <p:nvPr/>
        </p:nvSpPr>
        <p:spPr>
          <a:xfrm>
            <a:off x="8763000" y="6618246"/>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6.</a:t>
            </a:r>
          </a:p>
        </p:txBody>
      </p:sp>
      <p:sp>
        <p:nvSpPr>
          <p:cNvPr id="382" name="Line"/>
          <p:cNvSpPr/>
          <p:nvPr/>
        </p:nvSpPr>
        <p:spPr>
          <a:xfrm flipV="1">
            <a:off x="10802675" y="1494601"/>
            <a:ext cx="1" cy="565783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Application"/>
          <p:cNvSpPr/>
          <p:nvPr/>
        </p:nvSpPr>
        <p:spPr>
          <a:xfrm>
            <a:off x="9067130" y="882913"/>
            <a:ext cx="3210471" cy="593945"/>
          </a:xfrm>
          <a:prstGeom prst="roundRect">
            <a:avLst>
              <a:gd name="adj" fmla="val 32074"/>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Application</a:t>
            </a:r>
          </a:p>
        </p:txBody>
      </p:sp>
      <p:sp>
        <p:nvSpPr>
          <p:cNvPr id="387" name="Network Transport"/>
          <p:cNvSpPr/>
          <p:nvPr/>
        </p:nvSpPr>
        <p:spPr>
          <a:xfrm>
            <a:off x="9067130" y="7252468"/>
            <a:ext cx="3210471" cy="552798"/>
          </a:xfrm>
          <a:prstGeom prst="roundRect">
            <a:avLst>
              <a:gd name="adj" fmla="val 34461"/>
            </a:avLst>
          </a:prstGeom>
          <a:solidFill>
            <a:schemeClr val="accent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Network Transport</a:t>
            </a:r>
          </a:p>
        </p:txBody>
      </p:sp>
      <p:sp>
        <p:nvSpPr>
          <p:cNvPr id="388" name="6."/>
          <p:cNvSpPr/>
          <p:nvPr/>
        </p:nvSpPr>
        <p:spPr>
          <a:xfrm>
            <a:off x="8763000" y="6618246"/>
            <a:ext cx="568544" cy="568545"/>
          </a:xfrm>
          <a:prstGeom prst="ellipse">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b="0" sz="2200">
                <a:latin typeface="+mn-lt"/>
                <a:ea typeface="+mn-ea"/>
                <a:cs typeface="+mn-cs"/>
                <a:sym typeface="Helvetica Neue Medium"/>
              </a:defRPr>
            </a:lvl1pPr>
          </a:lstStyle>
          <a:p>
            <a:pPr/>
            <a:r>
              <a:t>6.</a:t>
            </a:r>
          </a:p>
        </p:txBody>
      </p:sp>
      <p:sp>
        <p:nvSpPr>
          <p:cNvPr id="389" name="Dropoff is called on the recipient’s Public API.…"/>
          <p:cNvSpPr/>
          <p:nvPr/>
        </p:nvSpPr>
        <p:spPr>
          <a:xfrm>
            <a:off x="889843" y="1127680"/>
            <a:ext cx="7842251" cy="63916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4" y="0"/>
                </a:moveTo>
                <a:cubicBezTo>
                  <a:pt x="234" y="0"/>
                  <a:pt x="0" y="288"/>
                  <a:pt x="0" y="642"/>
                </a:cubicBezTo>
                <a:lnTo>
                  <a:pt x="0" y="20958"/>
                </a:lnTo>
                <a:cubicBezTo>
                  <a:pt x="0" y="21312"/>
                  <a:pt x="234" y="21600"/>
                  <a:pt x="524" y="21600"/>
                </a:cubicBezTo>
                <a:lnTo>
                  <a:pt x="19700" y="21600"/>
                </a:lnTo>
                <a:cubicBezTo>
                  <a:pt x="19989" y="21600"/>
                  <a:pt x="20224" y="21312"/>
                  <a:pt x="20224" y="20958"/>
                </a:cubicBezTo>
                <a:lnTo>
                  <a:pt x="20224" y="20460"/>
                </a:lnTo>
                <a:lnTo>
                  <a:pt x="21600" y="19603"/>
                </a:lnTo>
                <a:lnTo>
                  <a:pt x="20224" y="18747"/>
                </a:lnTo>
                <a:lnTo>
                  <a:pt x="20224" y="642"/>
                </a:lnTo>
                <a:cubicBezTo>
                  <a:pt x="20224" y="288"/>
                  <a:pt x="19989" y="0"/>
                  <a:pt x="19700" y="0"/>
                </a:cubicBezTo>
                <a:lnTo>
                  <a:pt x="524" y="0"/>
                </a:lnTo>
                <a:close/>
              </a:path>
            </a:pathLst>
          </a:custGeom>
          <a:solidFill>
            <a:srgbClr val="FFFFFF"/>
          </a:solidFill>
          <a:ln w="25400">
            <a:solidFill>
              <a:srgbClr val="000000"/>
            </a:solidFill>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lIns="50800" tIns="50800" rIns="50800" bIns="50800" anchor="ctr"/>
          <a:lstStyle/>
          <a:p>
            <a:pPr>
              <a:defRPr b="0" sz="2600">
                <a:latin typeface="+mn-lt"/>
                <a:ea typeface="+mn-ea"/>
                <a:cs typeface="+mn-cs"/>
                <a:sym typeface="Helvetica Neue Medium"/>
              </a:defRPr>
            </a:pPr>
            <a:r>
              <a:t>Dropoff is called on the recipient’s Public API.</a:t>
            </a:r>
          </a:p>
          <a:p>
            <a:pPr>
              <a:defRPr b="0" sz="2600">
                <a:latin typeface="+mn-lt"/>
                <a:ea typeface="+mn-ea"/>
                <a:cs typeface="+mn-cs"/>
                <a:sym typeface="Helvetica Neue Medium"/>
              </a:defRPr>
            </a:pPr>
          </a:p>
          <a:p>
            <a:pPr>
              <a:defRPr b="0" sz="2600">
                <a:latin typeface="+mn-lt"/>
                <a:ea typeface="+mn-ea"/>
                <a:cs typeface="+mn-cs"/>
                <a:sym typeface="Helvetica Neue Medium"/>
              </a:defRPr>
            </a:pPr>
            <a:r>
              <a:t>Message-Batch is decrypted with Routing Key.</a:t>
            </a:r>
          </a:p>
          <a:p>
            <a:pPr>
              <a:defRPr b="0" sz="2600">
                <a:latin typeface="+mn-lt"/>
                <a:ea typeface="+mn-ea"/>
                <a:cs typeface="+mn-cs"/>
                <a:sym typeface="Helvetica Neue Medium"/>
              </a:defRPr>
            </a:pPr>
          </a:p>
          <a:p>
            <a:pPr>
              <a:defRPr b="0" sz="2600">
                <a:latin typeface="+mn-lt"/>
                <a:ea typeface="+mn-ea"/>
                <a:cs typeface="+mn-cs"/>
                <a:sym typeface="Helvetica Neue Medium"/>
              </a:defRPr>
            </a:pPr>
            <a:r>
              <a:t>Each Message nonce is hashed with each Public Content Key, and if there is a match, the relevant callback to the Application is called to deliver the Message.</a:t>
            </a:r>
          </a:p>
          <a:p>
            <a:pPr>
              <a:defRPr b="0" sz="2600">
                <a:latin typeface="+mn-lt"/>
                <a:ea typeface="+mn-ea"/>
                <a:cs typeface="+mn-cs"/>
                <a:sym typeface="Helvetica Neue Medium"/>
              </a:defRPr>
            </a:pPr>
          </a:p>
          <a:p>
            <a:pPr>
              <a:defRPr b="0" sz="2600">
                <a:latin typeface="+mn-lt"/>
                <a:ea typeface="+mn-ea"/>
                <a:cs typeface="+mn-cs"/>
                <a:sym typeface="Helvetica Neue Medium"/>
              </a:defRPr>
            </a:pPr>
            <a:r>
              <a:t>The original encrypted Message may be added to the outbox queue for this node (unconsumed messages, messages w./multiple recipients or whitenet reasons). </a:t>
            </a:r>
          </a:p>
        </p:txBody>
      </p:sp>
      <p:sp>
        <p:nvSpPr>
          <p:cNvPr id="390" name="Line"/>
          <p:cNvSpPr/>
          <p:nvPr/>
        </p:nvSpPr>
        <p:spPr>
          <a:xfrm flipV="1">
            <a:off x="10802675" y="1494601"/>
            <a:ext cx="1" cy="5657830"/>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Nifty Design Bits"/>
          <p:cNvSpPr txBox="1"/>
          <p:nvPr>
            <p:ph type="title"/>
          </p:nvPr>
        </p:nvSpPr>
        <p:spPr>
          <a:prstGeom prst="rect">
            <a:avLst/>
          </a:prstGeom>
        </p:spPr>
        <p:txBody>
          <a:bodyPr/>
          <a:lstStyle/>
          <a:p>
            <a:pPr/>
            <a:r>
              <a:t>Nifty Design Bits </a:t>
            </a:r>
          </a:p>
        </p:txBody>
      </p:sp>
      <p:sp>
        <p:nvSpPr>
          <p:cNvPr id="395" name="All possible Connection Policies have to use only three API calls:  Pickup, Dropoff, and get Routing Public Key…"/>
          <p:cNvSpPr txBox="1"/>
          <p:nvPr>
            <p:ph type="body" idx="1"/>
          </p:nvPr>
        </p:nvSpPr>
        <p:spPr>
          <a:prstGeom prst="rect">
            <a:avLst/>
          </a:prstGeom>
        </p:spPr>
        <p:txBody>
          <a:bodyPr/>
          <a:lstStyle/>
          <a:p>
            <a:pPr marL="426719" indent="-426719" defTabSz="560831">
              <a:spcBef>
                <a:spcPts val="4000"/>
              </a:spcBef>
              <a:defRPr sz="3072"/>
            </a:pPr>
            <a:r>
              <a:t>All possible Connection Policies have to use only three API calls:  Pickup, Dropoff, and get Routing Public Key</a:t>
            </a:r>
          </a:p>
          <a:p>
            <a:pPr lvl="1" marL="853439" indent="-426719" defTabSz="560831">
              <a:spcBef>
                <a:spcPts val="4000"/>
              </a:spcBef>
              <a:defRPr sz="3072"/>
            </a:pPr>
            <a:r>
              <a:t>Polling is just [remote Pickup]-&gt;[local Dropoff] then [local Pickup]-&gt;[remote Dropoff] since the Connection is just a thread calling into both local/remote APIs.</a:t>
            </a:r>
          </a:p>
          <a:p>
            <a:pPr marL="426719" indent="-426719" defTabSz="560831">
              <a:spcBef>
                <a:spcPts val="4000"/>
              </a:spcBef>
              <a:defRPr sz="3072"/>
            </a:pPr>
            <a:r>
              <a:t>Pickup has a “since timestamp” optional argument, and Dropoff returns the local timestamp of last message added.</a:t>
            </a:r>
          </a:p>
          <a:p>
            <a:pPr lvl="1" marL="853439" indent="-426719" defTabSz="560831">
              <a:spcBef>
                <a:spcPts val="4000"/>
              </a:spcBef>
              <a:defRPr sz="3072"/>
            </a:pPr>
            <a:r>
              <a:t>So remembering one timestamp per other node is enough for zero overlap and clock skew doesn’t matter anymore.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Mobile Meshing Solution =…"/>
          <p:cNvSpPr txBox="1"/>
          <p:nvPr>
            <p:ph type="title"/>
          </p:nvPr>
        </p:nvSpPr>
        <p:spPr>
          <a:prstGeom prst="rect">
            <a:avLst/>
          </a:prstGeom>
        </p:spPr>
        <p:txBody>
          <a:bodyPr/>
          <a:lstStyle/>
          <a:p>
            <a:pPr defTabSz="502412">
              <a:defRPr sz="6880"/>
            </a:pPr>
            <a:r>
              <a:t>Mobile Meshing Solution =</a:t>
            </a:r>
          </a:p>
          <a:p>
            <a:pPr defTabSz="502412">
              <a:defRPr sz="6880"/>
            </a:pPr>
            <a:r>
              <a:t>Ready for the Zombies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Being Sneaky w./ mDNS"/>
          <p:cNvSpPr txBox="1"/>
          <p:nvPr>
            <p:ph type="title"/>
          </p:nvPr>
        </p:nvSpPr>
        <p:spPr>
          <a:prstGeom prst="rect">
            <a:avLst/>
          </a:prstGeom>
        </p:spPr>
        <p:txBody>
          <a:bodyPr/>
          <a:lstStyle>
            <a:lvl1pPr defTabSz="560831">
              <a:defRPr sz="7679"/>
            </a:lvl1pPr>
          </a:lstStyle>
          <a:p>
            <a:pPr/>
            <a:r>
              <a:t>Being Sneaky w./ mDNS</a:t>
            </a:r>
          </a:p>
        </p:txBody>
      </p:sp>
      <p:sp>
        <p:nvSpPr>
          <p:cNvPr id="400" name="Text"/>
          <p:cNvSpPr txBox="1"/>
          <p:nvPr/>
        </p:nvSpPr>
        <p:spPr>
          <a:xfrm>
            <a:off x="6146088" y="4646270"/>
            <a:ext cx="712624" cy="461060"/>
          </a:xfrm>
          <a:prstGeom prst="rect">
            <a:avLst/>
          </a:prstGeom>
          <a:ln w="12700">
            <a:miter lim="400000"/>
          </a:ln>
        </p:spPr>
        <p:txBody>
          <a:bodyPr wrap="none" lIns="50800" tIns="50800" rIns="50800" bIns="50800" anchor="ctr">
            <a:spAutoFit/>
          </a:bodyPr>
          <a:lstStyle/>
          <a:p>
            <a:pPr/>
          </a:p>
        </p:txBody>
      </p:sp>
      <p:pic>
        <p:nvPicPr>
          <p:cNvPr id="401" name="mdns-unicast.png" descr="mdns-unicast.png"/>
          <p:cNvPicPr>
            <a:picLocks noChangeAspect="1"/>
          </p:cNvPicPr>
          <p:nvPr/>
        </p:nvPicPr>
        <p:blipFill>
          <a:blip r:embed="rId3">
            <a:extLst/>
          </a:blip>
          <a:stretch>
            <a:fillRect/>
          </a:stretch>
        </p:blipFill>
        <p:spPr>
          <a:xfrm>
            <a:off x="0" y="2061298"/>
            <a:ext cx="13004801" cy="4204560"/>
          </a:xfrm>
          <a:prstGeom prst="rect">
            <a:avLst/>
          </a:prstGeom>
          <a:ln w="12700">
            <a:miter lim="400000"/>
          </a:ln>
        </p:spPr>
      </p:pic>
      <p:sp>
        <p:nvSpPr>
          <p:cNvPr id="402" name="The UNICAST-RESPONSE field is used to minimize unnecessary broadcasts on the network: if the bit is set, responders SHOULD send a directed-unicast response directly to the inquiring node rather than broadcasting the response to the entire network."/>
          <p:cNvSpPr txBox="1"/>
          <p:nvPr/>
        </p:nvSpPr>
        <p:spPr>
          <a:xfrm>
            <a:off x="153835" y="6268210"/>
            <a:ext cx="12697130" cy="198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5300"/>
              </a:lnSpc>
              <a:defRPr b="0" sz="3100">
                <a:solidFill>
                  <a:srgbClr val="222222"/>
                </a:solidFill>
                <a:latin typeface="Helvetica"/>
                <a:ea typeface="Helvetica"/>
                <a:cs typeface="Helvetica"/>
                <a:sym typeface="Helvetica"/>
              </a:defRPr>
            </a:lvl1pPr>
          </a:lstStyle>
          <a:p>
            <a:pPr/>
            <a:r>
              <a:t>The UNICAST-RESPONSE field is used to minimize unnecessary broadcasts on the network: if the bit is set, responders SHOULD send a directed-unicast response directly to the inquiring node rather than broadcasting the response to the entire network.</a:t>
            </a:r>
          </a:p>
        </p:txBody>
      </p:sp>
      <p:sp>
        <p:nvSpPr>
          <p:cNvPr id="403" name="This part of the mDNS spec is meant for non-compliant devices to indicate that they are non-compliant, so they won’t show up in mDNS auto-enumeration."/>
          <p:cNvSpPr txBox="1"/>
          <p:nvPr/>
        </p:nvSpPr>
        <p:spPr>
          <a:xfrm>
            <a:off x="33781" y="8474259"/>
            <a:ext cx="12937237"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part of the mDNS spec is meant for non-compliant devices to indicate that they are non-compliant, so they won’t show up in mDNS auto-enumeration.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Nobody here but us non-compliant mDNS clients…"/>
          <p:cNvSpPr txBox="1"/>
          <p:nvPr>
            <p:ph type="title"/>
          </p:nvPr>
        </p:nvSpPr>
        <p:spPr>
          <a:prstGeom prst="rect">
            <a:avLst/>
          </a:prstGeom>
        </p:spPr>
        <p:txBody>
          <a:bodyPr/>
          <a:lstStyle>
            <a:lvl1pPr defTabSz="484886">
              <a:defRPr sz="6640"/>
            </a:lvl1pPr>
          </a:lstStyle>
          <a:p>
            <a:pPr/>
            <a:r>
              <a:t>Nobody here but us non-compliant mDNS clients…</a:t>
            </a:r>
          </a:p>
        </p:txBody>
      </p:sp>
      <p:sp>
        <p:nvSpPr>
          <p:cNvPr id="408" name="The P2P Connection Strategy automatically alerts peers by sending a multicast mDNS query with:…"/>
          <p:cNvSpPr txBox="1"/>
          <p:nvPr>
            <p:ph type="body" idx="1"/>
          </p:nvPr>
        </p:nvSpPr>
        <p:spPr>
          <a:prstGeom prst="rect">
            <a:avLst/>
          </a:prstGeom>
        </p:spPr>
        <p:txBody>
          <a:bodyPr/>
          <a:lstStyle/>
          <a:p>
            <a:pPr/>
            <a:r>
              <a:t>The P2P Connection Strategy automatically alerts peers by sending a multicast mDNS query with:</a:t>
            </a:r>
          </a:p>
          <a:p>
            <a:pPr lvl="1"/>
            <a:r>
              <a:t>Unicast bit set (this means that it won’t show up in the OSX Finder or similar mDNS clients - any responses will come back as Unicast)</a:t>
            </a:r>
          </a:p>
          <a:p>
            <a:pPr lvl="1"/>
            <a:r>
              <a:t>Encoded port &amp; IP of this peer</a:t>
            </a:r>
          </a:p>
          <a:p>
            <a:pPr lvl="1"/>
            <a:r>
              <a:t>Encoded random number (whoever has the highest goes first)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Adversarial Networks"/>
          <p:cNvSpPr txBox="1"/>
          <p:nvPr>
            <p:ph type="title"/>
          </p:nvPr>
        </p:nvSpPr>
        <p:spPr>
          <a:prstGeom prst="rect">
            <a:avLst/>
          </a:prstGeom>
        </p:spPr>
        <p:txBody>
          <a:bodyPr/>
          <a:lstStyle/>
          <a:p>
            <a:pPr/>
            <a:r>
              <a:t>Adversarial Networks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IDS &lt; Math"/>
          <p:cNvSpPr txBox="1"/>
          <p:nvPr>
            <p:ph type="title"/>
          </p:nvPr>
        </p:nvSpPr>
        <p:spPr>
          <a:prstGeom prst="rect">
            <a:avLst/>
          </a:prstGeom>
        </p:spPr>
        <p:txBody>
          <a:bodyPr/>
          <a:lstStyle/>
          <a:p>
            <a:pPr/>
            <a:r>
              <a:t>IDS &lt; Math</a:t>
            </a:r>
          </a:p>
        </p:txBody>
      </p:sp>
      <p:sp>
        <p:nvSpPr>
          <p:cNvPr id="415" name="Intrusion Detection Systems have always failed and will always fail because of the difference in algorithmic complexity between simply sending a packet and having to analyze it (match against sigs?  measure entropy?).…"/>
          <p:cNvSpPr txBox="1"/>
          <p:nvPr>
            <p:ph type="body" idx="1"/>
          </p:nvPr>
        </p:nvSpPr>
        <p:spPr>
          <a:prstGeom prst="rect">
            <a:avLst/>
          </a:prstGeom>
        </p:spPr>
        <p:txBody>
          <a:bodyPr/>
          <a:lstStyle/>
          <a:p>
            <a:pPr marL="440055" indent="-440055" defTabSz="578358">
              <a:spcBef>
                <a:spcPts val="4100"/>
              </a:spcBef>
              <a:defRPr sz="3168"/>
            </a:pPr>
            <a:r>
              <a:t>Intrusion Detection Systems have always failed and will always fail because of the difference in algorithmic complexity between simply sending a packet and having to analyze it (match against sigs?  measure entropy?).</a:t>
            </a:r>
          </a:p>
          <a:p>
            <a:pPr marL="440055" indent="-440055" defTabSz="578358">
              <a:spcBef>
                <a:spcPts val="4100"/>
              </a:spcBef>
              <a:defRPr sz="3168"/>
            </a:pPr>
            <a:r>
              <a:t>IDS also has some finite amount of RAM, which means that it must have limits on how long it keeps network state information.  There are no limits to how slow we can go.</a:t>
            </a:r>
          </a:p>
          <a:p>
            <a:pPr marL="440055" indent="-440055" defTabSz="578358">
              <a:spcBef>
                <a:spcPts val="4100"/>
              </a:spcBef>
              <a:defRPr sz="3168"/>
            </a:pPr>
            <a:r>
              <a:t>So… traditionally, going too fast will make an IDS crash*, and going too slow will avoid triggering any of their signatures.  (*saturate the input lines and see)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IDS meh"/>
          <p:cNvSpPr txBox="1"/>
          <p:nvPr>
            <p:ph type="title"/>
          </p:nvPr>
        </p:nvSpPr>
        <p:spPr>
          <a:prstGeom prst="rect">
            <a:avLst/>
          </a:prstGeom>
        </p:spPr>
        <p:txBody>
          <a:bodyPr/>
          <a:lstStyle/>
          <a:p>
            <a:pPr/>
            <a:r>
              <a:t>IDS meh</a:t>
            </a:r>
          </a:p>
        </p:txBody>
      </p:sp>
      <p:sp>
        <p:nvSpPr>
          <p:cNvPr id="420" name="The more signatures enabled, the less effective/efficient.…"/>
          <p:cNvSpPr txBox="1"/>
          <p:nvPr>
            <p:ph type="body" idx="1"/>
          </p:nvPr>
        </p:nvSpPr>
        <p:spPr>
          <a:prstGeom prst="rect">
            <a:avLst/>
          </a:prstGeom>
        </p:spPr>
        <p:txBody>
          <a:bodyPr/>
          <a:lstStyle/>
          <a:p>
            <a:pPr marL="444500" indent="-444500"/>
            <a:r>
              <a:t>The more signatures enabled, the less effective/efficient.</a:t>
            </a:r>
          </a:p>
          <a:p>
            <a:pPr marL="444500" indent="-444500"/>
            <a:r>
              <a:t>Also, it needs static signatures, any extra computation makes the problem worse.  </a:t>
            </a:r>
            <a:r>
              <a:rPr b="1"/>
              <a:t>They ain’t measuring entropy</a:t>
            </a:r>
          </a:p>
          <a:p>
            <a:pPr marL="444500" indent="-444500"/>
            <a:r>
              <a:t>Doesn’t really handle encrypted traffic, other than endpoints (but… that’s a job for network ACL/firewall)</a:t>
            </a:r>
          </a:p>
          <a:p>
            <a:pPr marL="444500" indent="-444500"/>
            <a:r>
              <a:t>The best use of IDS has always been with a small number of DDoS signatures that essentially trigger the rerouting of flood traffic.  This actually works pretty well.</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Easy Enough"/>
          <p:cNvSpPr txBox="1"/>
          <p:nvPr>
            <p:ph type="title"/>
          </p:nvPr>
        </p:nvSpPr>
        <p:spPr>
          <a:prstGeom prst="rect">
            <a:avLst/>
          </a:prstGeom>
        </p:spPr>
        <p:txBody>
          <a:bodyPr/>
          <a:lstStyle/>
          <a:p>
            <a:pPr/>
            <a:r>
              <a:t>Easy Enough</a:t>
            </a:r>
          </a:p>
        </p:txBody>
      </p:sp>
      <p:sp>
        <p:nvSpPr>
          <p:cNvPr id="425" name="To avoid static signatures for Regex IDS:…"/>
          <p:cNvSpPr txBox="1"/>
          <p:nvPr>
            <p:ph type="body" idx="1"/>
          </p:nvPr>
        </p:nvSpPr>
        <p:spPr>
          <a:prstGeom prst="rect">
            <a:avLst/>
          </a:prstGeom>
        </p:spPr>
        <p:txBody>
          <a:bodyPr/>
          <a:lstStyle/>
          <a:p>
            <a:pPr marL="355600" indent="-355600" defTabSz="467359">
              <a:spcBef>
                <a:spcPts val="3300"/>
              </a:spcBef>
              <a:defRPr sz="2560"/>
            </a:pPr>
            <a:r>
              <a:t>To avoid static signatures for Regex IDS:</a:t>
            </a:r>
          </a:p>
          <a:p>
            <a:pPr lvl="1" marL="711200" indent="-355600" defTabSz="467359">
              <a:spcBef>
                <a:spcPts val="3300"/>
              </a:spcBef>
              <a:defRPr sz="2560"/>
            </a:pPr>
            <a:r>
              <a:t>Store-and-Forward allows us to go very, very slowly.</a:t>
            </a:r>
          </a:p>
          <a:p>
            <a:pPr lvl="1" marL="711200" indent="-355600" defTabSz="467359">
              <a:spcBef>
                <a:spcPts val="3300"/>
              </a:spcBef>
              <a:defRPr sz="2560"/>
            </a:pPr>
            <a:r>
              <a:t>Each message begins with a random nonce, followed by</a:t>
            </a:r>
            <a:br/>
            <a:r>
              <a:t>HMAC( nonce + intended recipient’s Public key ).  All high entropy.</a:t>
            </a:r>
          </a:p>
          <a:p>
            <a:pPr lvl="1" marL="711200" indent="-355600" defTabSz="467359">
              <a:spcBef>
                <a:spcPts val="3300"/>
              </a:spcBef>
              <a:defRPr sz="2560"/>
            </a:pPr>
            <a:r>
              <a:t>Everything after that is encrypted, so the entire payload is essentially just random bytes.  Same message sent twice will be different bytes.</a:t>
            </a:r>
          </a:p>
          <a:p>
            <a:pPr lvl="1" marL="711200" indent="-355600" defTabSz="467359">
              <a:spcBef>
                <a:spcPts val="3300"/>
              </a:spcBef>
              <a:defRPr sz="2560"/>
            </a:pPr>
            <a:r>
              <a:t>Downside is that every receiver incurs the cost of a hash check to see if an incoming message is for them.</a:t>
            </a:r>
          </a:p>
          <a:p>
            <a:pPr lvl="1" marL="711200" indent="-355600" defTabSz="467359">
              <a:spcBef>
                <a:spcPts val="3300"/>
              </a:spcBef>
              <a:defRPr sz="2560"/>
            </a:pPr>
            <a:r>
              <a:t>Upside is we can use the pluggable transports to smuggle our high-entropy blob in any other encrypted protocol (SSL, IPSec, etc.)</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Prophecy of the Behavioral IDS"/>
          <p:cNvSpPr txBox="1"/>
          <p:nvPr>
            <p:ph type="title"/>
          </p:nvPr>
        </p:nvSpPr>
        <p:spPr>
          <a:prstGeom prst="rect">
            <a:avLst/>
          </a:prstGeom>
        </p:spPr>
        <p:txBody>
          <a:bodyPr/>
          <a:lstStyle>
            <a:lvl1pPr defTabSz="484886">
              <a:defRPr sz="6640"/>
            </a:lvl1pPr>
          </a:lstStyle>
          <a:p>
            <a:pPr/>
            <a:r>
              <a:t>Prophecy of the Behavioral IDS</a:t>
            </a:r>
          </a:p>
        </p:txBody>
      </p:sp>
      <p:sp>
        <p:nvSpPr>
          <p:cNvPr id="430" name="To address the issue of “how do you know an attack is happening if you don’t have a signature already”, many have attempted* to make IDS that will monitor the network to establish a baseline, and then trigger on unusual activity.…"/>
          <p:cNvSpPr txBox="1"/>
          <p:nvPr>
            <p:ph type="body" idx="1"/>
          </p:nvPr>
        </p:nvSpPr>
        <p:spPr>
          <a:prstGeom prst="rect">
            <a:avLst/>
          </a:prstGeom>
        </p:spPr>
        <p:txBody>
          <a:bodyPr/>
          <a:lstStyle/>
          <a:p>
            <a:pPr marL="404495" indent="-404495" defTabSz="531622">
              <a:spcBef>
                <a:spcPts val="3800"/>
              </a:spcBef>
              <a:defRPr sz="2912"/>
            </a:pPr>
            <a:r>
              <a:t>To address the issue of “how do you know an attack is happening if you don’t have a signature already”, many have attempted* to make IDS that will monitor the network to establish a baseline, and then trigger on unusual activity.</a:t>
            </a:r>
          </a:p>
          <a:p>
            <a:pPr marL="404495" indent="-404495" defTabSz="531622">
              <a:spcBef>
                <a:spcPts val="3800"/>
              </a:spcBef>
              <a:defRPr sz="2912"/>
            </a:pPr>
            <a:r>
              <a:t>Usually these solutions involve sending your network traffic (*ahem* </a:t>
            </a:r>
            <a:r>
              <a:rPr i="1"/>
              <a:t>metadata</a:t>
            </a:r>
            <a:r>
              <a:t>) to the cloud and then machine learning, ???, and profit. </a:t>
            </a:r>
          </a:p>
          <a:p>
            <a:pPr marL="404495" indent="-404495" defTabSz="531622">
              <a:spcBef>
                <a:spcPts val="3800"/>
              </a:spcBef>
              <a:defRPr sz="2912"/>
            </a:pPr>
            <a:r>
              <a:t>The dream is that the system can match a </a:t>
            </a:r>
            <a:r>
              <a:rPr b="1"/>
              <a:t>previously unknown attack</a:t>
            </a:r>
            <a:r>
              <a:t> on one tenant and then somehow make/distribute sigs.</a:t>
            </a:r>
            <a:br/>
            <a:br/>
            <a:r>
              <a:t>* Black Hat vendor area is full of lies.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till Easy"/>
          <p:cNvSpPr txBox="1"/>
          <p:nvPr>
            <p:ph type="title"/>
          </p:nvPr>
        </p:nvSpPr>
        <p:spPr>
          <a:prstGeom prst="rect">
            <a:avLst/>
          </a:prstGeom>
        </p:spPr>
        <p:txBody>
          <a:bodyPr/>
          <a:lstStyle/>
          <a:p>
            <a:pPr/>
            <a:r>
              <a:t>Still Easy</a:t>
            </a:r>
          </a:p>
        </p:txBody>
      </p:sp>
      <p:sp>
        <p:nvSpPr>
          <p:cNvPr id="435" name="To avoid those Behavioral IDS (in the event they start working), you’d really just need two things to beat such a janky heuristic algorithm:…"/>
          <p:cNvSpPr txBox="1"/>
          <p:nvPr>
            <p:ph type="body" idx="1"/>
          </p:nvPr>
        </p:nvSpPr>
        <p:spPr>
          <a:prstGeom prst="rect">
            <a:avLst/>
          </a:prstGeom>
        </p:spPr>
        <p:txBody>
          <a:bodyPr/>
          <a:lstStyle/>
          <a:p>
            <a:pPr/>
            <a:r>
              <a:t>To avoid those Behavioral IDS (in the event they start working), you’d really just need two things to beat such a janky heuristic algorithm:</a:t>
            </a:r>
          </a:p>
          <a:p>
            <a:pPr lvl="1"/>
            <a:r>
              <a:t>A way of determining the network baseline for “normal” traffic (protocols, </a:t>
            </a:r>
            <a:r>
              <a:rPr b="1"/>
              <a:t>endpoints in various cloud providers</a:t>
            </a:r>
            <a:r>
              <a:t>, flows that are commonly encrypted, etc.)</a:t>
            </a:r>
          </a:p>
          <a:p>
            <a:pPr lvl="1"/>
            <a:r>
              <a:t>A large collection of transport plugins, so that you could pick out ones that would look normal on this network.</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Network Fingerprinter"/>
          <p:cNvSpPr txBox="1"/>
          <p:nvPr>
            <p:ph type="title"/>
          </p:nvPr>
        </p:nvSpPr>
        <p:spPr>
          <a:prstGeom prst="rect">
            <a:avLst/>
          </a:prstGeom>
        </p:spPr>
        <p:txBody>
          <a:bodyPr/>
          <a:lstStyle/>
          <a:p>
            <a:pPr/>
            <a:r>
              <a:t>Network Fingerprinter</a:t>
            </a:r>
          </a:p>
        </p:txBody>
      </p:sp>
      <p:sp>
        <p:nvSpPr>
          <p:cNvPr id="440" name="https://github.com/awgh/nfp…"/>
          <p:cNvSpPr txBox="1"/>
          <p:nvPr>
            <p:ph type="body" idx="1"/>
          </p:nvPr>
        </p:nvSpPr>
        <p:spPr>
          <a:prstGeom prst="rect">
            <a:avLst/>
          </a:prstGeom>
        </p:spPr>
        <p:txBody>
          <a:bodyPr/>
          <a:lstStyle/>
          <a:p>
            <a:pPr marL="355600" indent="-355600" defTabSz="467359">
              <a:spcBef>
                <a:spcPts val="3300"/>
              </a:spcBef>
              <a:defRPr sz="2560"/>
            </a:pPr>
            <a:r>
              <a:t>https://github.com/awgh/</a:t>
            </a:r>
            <a:r>
              <a:rPr b="1"/>
              <a:t>nfp</a:t>
            </a:r>
          </a:p>
          <a:p>
            <a:pPr marL="355600" indent="-355600" defTabSz="467359">
              <a:spcBef>
                <a:spcPts val="3300"/>
              </a:spcBef>
              <a:defRPr sz="2560"/>
            </a:pPr>
            <a:r>
              <a:t>Just feed it a pcap, or it will sniff for X seconds…</a:t>
            </a:r>
          </a:p>
          <a:p>
            <a:pPr marL="355600" indent="-355600" defTabSz="467359">
              <a:spcBef>
                <a:spcPts val="3300"/>
              </a:spcBef>
              <a:defRPr sz="2560"/>
            </a:pPr>
            <a:r>
              <a:t>Generates a report breaking down what type of traffic is common on this network.</a:t>
            </a:r>
          </a:p>
          <a:p>
            <a:pPr marL="355600" indent="-355600" defTabSz="467359">
              <a:spcBef>
                <a:spcPts val="3300"/>
              </a:spcBef>
              <a:defRPr sz="2560"/>
            </a:pPr>
            <a:r>
              <a:t>Pays attention to protocols that are commonly encrypted, since those are the most promising to mimic (esp. if cloud):  IPSec, TLS/SSL, Teredo, IPSec-over-Teredo, SSH</a:t>
            </a:r>
          </a:p>
          <a:p>
            <a:pPr marL="355600" indent="-355600" defTabSz="467359">
              <a:spcBef>
                <a:spcPts val="3300"/>
              </a:spcBef>
              <a:defRPr sz="2560"/>
            </a:pPr>
            <a:r>
              <a:t>Also flags all DNS lookups, Client Hellos, LLMNR, HTTP, *</a:t>
            </a:r>
          </a:p>
          <a:p>
            <a:pPr marL="355600" indent="-355600" defTabSz="467359">
              <a:spcBef>
                <a:spcPts val="3300"/>
              </a:spcBef>
              <a:defRPr sz="2560"/>
            </a:pPr>
            <a:r>
              <a:t>Future work: Flag all endpoints in cloudapp or AWS, etc., to see what cloud providers are explicitly allowed on this network.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Teredo"/>
          <p:cNvSpPr txBox="1"/>
          <p:nvPr>
            <p:ph type="title"/>
          </p:nvPr>
        </p:nvSpPr>
        <p:spPr>
          <a:prstGeom prst="rect">
            <a:avLst/>
          </a:prstGeom>
        </p:spPr>
        <p:txBody>
          <a:bodyPr/>
          <a:lstStyle/>
          <a:p>
            <a:pPr/>
            <a:r>
              <a:t>Teredo</a:t>
            </a:r>
          </a:p>
        </p:txBody>
      </p:sp>
      <p:sp>
        <p:nvSpPr>
          <p:cNvPr id="445" name="IPv4 to IPv6 transitional gateway…"/>
          <p:cNvSpPr txBox="1"/>
          <p:nvPr>
            <p:ph type="body" idx="1"/>
          </p:nvPr>
        </p:nvSpPr>
        <p:spPr>
          <a:prstGeom prst="rect">
            <a:avLst/>
          </a:prstGeom>
        </p:spPr>
        <p:txBody>
          <a:bodyPr/>
          <a:lstStyle/>
          <a:p>
            <a:pPr/>
            <a:r>
              <a:t>IPv4 to IPv6 transitional gateway </a:t>
            </a:r>
          </a:p>
          <a:p>
            <a:pPr/>
            <a:r>
              <a:t>Many public gateways, easy to run your own</a:t>
            </a:r>
          </a:p>
          <a:p>
            <a:pPr/>
            <a:r>
              <a:t>IPsec over Teredo is a thing… good luck with that, IDS</a:t>
            </a:r>
          </a:p>
          <a:p>
            <a:pPr/>
            <a:r>
              <a:t>Also… it’s a commonly used thing for certain types of devices, so might already be white-listed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Ratnet: Big Picture"/>
          <p:cNvSpPr txBox="1"/>
          <p:nvPr>
            <p:ph type="title"/>
          </p:nvPr>
        </p:nvSpPr>
        <p:spPr>
          <a:prstGeom prst="rect">
            <a:avLst/>
          </a:prstGeom>
        </p:spPr>
        <p:txBody>
          <a:bodyPr/>
          <a:lstStyle/>
          <a:p>
            <a:pPr/>
            <a:r>
              <a:t>Ratnet: Big Picture</a:t>
            </a:r>
          </a:p>
        </p:txBody>
      </p:sp>
      <p:sp>
        <p:nvSpPr>
          <p:cNvPr id="135" name="We developed a messaging middleware, Ratnet, with every design decision made to make it very difficult  for messages to be detected or selectively blocked on adversarial networks and noticed it was also ideal for some other use-cases……"/>
          <p:cNvSpPr txBox="1"/>
          <p:nvPr>
            <p:ph type="body" idx="1"/>
          </p:nvPr>
        </p:nvSpPr>
        <p:spPr>
          <a:prstGeom prst="rect">
            <a:avLst/>
          </a:prstGeom>
        </p:spPr>
        <p:txBody>
          <a:bodyPr/>
          <a:lstStyle/>
          <a:p>
            <a:pPr/>
            <a:r>
              <a:t>We developed a messaging middleware, </a:t>
            </a:r>
            <a:r>
              <a:rPr b="1" i="1"/>
              <a:t>Ratnet</a:t>
            </a:r>
            <a:r>
              <a:t>, with every design decision made to make it very difficult  for messages to be detected or selectively blocked on adversarial networks and noticed it was also ideal for some other use-cases…</a:t>
            </a:r>
            <a:endParaRPr i="1"/>
          </a:p>
          <a:p>
            <a:pPr/>
            <a:r>
              <a:t>It also supports scenarios where there is no network available at all, such as wifi mesh or even unidirectional hops (radio/USB/laser). </a:t>
            </a:r>
          </a:p>
          <a:p>
            <a:pPr/>
            <a:r>
              <a:t>TL;DR: It’s mesh-radio onion-routed FidoNet (although flood routed, so no source paths).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OK… so we can do mobile mesh routing and hide from IDS with the same thing…    What else could we do?"/>
          <p:cNvSpPr txBox="1"/>
          <p:nvPr/>
        </p:nvSpPr>
        <p:spPr>
          <a:xfrm>
            <a:off x="172719" y="3285809"/>
            <a:ext cx="12659361" cy="31819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r>
              <a:t>OK… so we can do mobile mesh routing and hide from IDS with the same thing…  </a:t>
            </a:r>
            <a:br/>
            <a:br/>
            <a:r>
              <a:t>What else could we do?</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1" name="WeirdTalesv36n1pg126_Weird_Tales_Club.png" descr="WeirdTalesv36n1pg126_Weird_Tales_Club.png"/>
          <p:cNvPicPr>
            <a:picLocks noChangeAspect="1"/>
          </p:cNvPicPr>
          <p:nvPr/>
        </p:nvPicPr>
        <p:blipFill>
          <a:blip r:embed="rId4">
            <a:extLst/>
          </a:blip>
          <a:stretch>
            <a:fillRect/>
          </a:stretch>
        </p:blipFill>
        <p:spPr>
          <a:xfrm>
            <a:off x="330196" y="0"/>
            <a:ext cx="12344408" cy="885683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Mix networks are routing protocols that create hard-to-trace communications by using a chain of proxy servers known as mixes which take in messages from multiple senders, shuffle them, and send them back out in random order to the next destination (possibly another mix node). This breaks the link between the source of the request and the destination, making it harder for eavesdroppers to trace end-to-end communications. Furthermore, mixes only know the node that it immediately received the message from, and the immediate destination to send the shuffled messages to, making the network resistant to malicious mix nodes.…"/>
          <p:cNvSpPr txBox="1"/>
          <p:nvPr/>
        </p:nvSpPr>
        <p:spPr>
          <a:xfrm>
            <a:off x="-10719" y="960219"/>
            <a:ext cx="13026238" cy="78331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Mix networks </a:t>
            </a:r>
            <a:r>
              <a:rPr b="0"/>
              <a:t>are routing protocols that create hard-to-trace communications by using a chain of proxy servers known as </a:t>
            </a:r>
            <a:r>
              <a:t>mixes </a:t>
            </a:r>
            <a:r>
              <a:rPr b="0"/>
              <a:t>which</a:t>
            </a:r>
            <a:r>
              <a:t> take in messages from multiple senders, shuffle them, and send them back out in random order to the next destination </a:t>
            </a:r>
            <a:r>
              <a:rPr b="0"/>
              <a:t>(possibly another mix node). This breaks the link between the source of the request and the destination, making it harder for eavesdroppers to trace end-to-end communications. </a:t>
            </a:r>
            <a:r>
              <a:t>Furthermore, mixes only know the node that it immediately received the message from, and the immediate destination to send the shuffled messages to, making the network resistant to malicious mix nodes.</a:t>
            </a:r>
          </a:p>
          <a:p>
            <a:pPr/>
          </a:p>
          <a:p>
            <a:pPr/>
            <a:r>
              <a:t>Each message is encrypted to each proxy using public key cryptography; the resulting encryption is layered like a Russian doll (except that each "doll" is of the same size) with the message as the innermost layer. Each proxy server strips off its own layer of encryption to reveal where to send the message next. If all but one of the proxy servers are compromised by the tracer, untraceability can still be achieved against some weaker adversaries.</a:t>
            </a:r>
          </a:p>
          <a:p>
            <a:pPr>
              <a:defRPr b="0"/>
            </a:pPr>
          </a:p>
          <a:p>
            <a:pPr>
              <a:defRPr b="0"/>
            </a:pPr>
            <a:r>
              <a:t>The concept of mix networks first described by David Chaum in 1981. Applications that are based on this concept include anonymous remailers (such as Mixmaster) and onion routing (including Tor).</a:t>
            </a:r>
          </a:p>
          <a:p>
            <a:pPr/>
          </a:p>
          <a:p>
            <a:pPr/>
            <a:r>
              <a:t>- Wikipedia</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9" name="800px-Decryption_mix_net.png" descr="800px-Decryption_mix_net.png"/>
          <p:cNvPicPr>
            <a:picLocks noChangeAspect="1"/>
          </p:cNvPicPr>
          <p:nvPr/>
        </p:nvPicPr>
        <p:blipFill>
          <a:blip r:embed="rId4">
            <a:extLst/>
          </a:blip>
          <a:stretch>
            <a:fillRect/>
          </a:stretch>
        </p:blipFill>
        <p:spPr>
          <a:xfrm>
            <a:off x="1422400" y="1822450"/>
            <a:ext cx="10160000" cy="61087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Procedural Generation of Mix-nets"/>
          <p:cNvSpPr txBox="1"/>
          <p:nvPr>
            <p:ph type="title"/>
          </p:nvPr>
        </p:nvSpPr>
        <p:spPr>
          <a:prstGeom prst="rect">
            <a:avLst/>
          </a:prstGeom>
        </p:spPr>
        <p:txBody>
          <a:bodyPr/>
          <a:lstStyle>
            <a:lvl1pPr defTabSz="484886">
              <a:defRPr sz="6640"/>
            </a:lvl1pPr>
          </a:lstStyle>
          <a:p>
            <a:pPr/>
            <a:r>
              <a:t>Procedural Generation of Mix-nets</a:t>
            </a:r>
          </a:p>
        </p:txBody>
      </p:sp>
      <p:sp>
        <p:nvSpPr>
          <p:cNvPr id="464" name="We don’t have stages with stage keys, but we can generate arbitrary networks of cloud nodes where each node only has the pub key of it’s neighbors, and messages are randomly batched, mixed, and duplicated onto different channels with each hop.…"/>
          <p:cNvSpPr txBox="1"/>
          <p:nvPr>
            <p:ph type="body" idx="1"/>
          </p:nvPr>
        </p:nvSpPr>
        <p:spPr>
          <a:prstGeom prst="rect">
            <a:avLst/>
          </a:prstGeom>
        </p:spPr>
        <p:txBody>
          <a:bodyPr/>
          <a:lstStyle/>
          <a:p>
            <a:pPr marL="440055" indent="-440055" defTabSz="578358">
              <a:spcBef>
                <a:spcPts val="4100"/>
              </a:spcBef>
              <a:defRPr sz="3168"/>
            </a:pPr>
            <a:r>
              <a:t>We don’t have stages with stage keys, but we can generate arbitrary networks of cloud nodes where each node only has the pub key of it’s neighbors, and messages are randomly batched, mixed, and duplicated onto different channels with each hop.</a:t>
            </a:r>
          </a:p>
          <a:p>
            <a:pPr marL="440055" indent="-440055" defTabSz="578358">
              <a:spcBef>
                <a:spcPts val="4100"/>
              </a:spcBef>
              <a:defRPr sz="3168"/>
            </a:pPr>
            <a:r>
              <a:t>Can generate arbitrarily large mix networks, with arbitrarily long delays.  Can use different transports for different hops and can </a:t>
            </a:r>
            <a:r>
              <a:rPr b="1"/>
              <a:t>DYNAMICALLY CHANGE TRANSPORTS</a:t>
            </a:r>
            <a:r>
              <a:t>.</a:t>
            </a:r>
          </a:p>
          <a:p>
            <a:pPr marL="440055" indent="-440055" defTabSz="578358">
              <a:spcBef>
                <a:spcPts val="4100"/>
              </a:spcBef>
              <a:defRPr sz="3168"/>
            </a:pPr>
            <a:r>
              <a:rPr b="1"/>
              <a:t>Could</a:t>
            </a:r>
            <a:r>
              <a:t> implement the stage keys for Chaum-compliance inside the app, using staged Content Keys (not yet done).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Rat King"/>
          <p:cNvSpPr txBox="1"/>
          <p:nvPr>
            <p:ph type="title"/>
          </p:nvPr>
        </p:nvSpPr>
        <p:spPr>
          <a:prstGeom prst="rect">
            <a:avLst/>
          </a:prstGeom>
        </p:spPr>
        <p:txBody>
          <a:bodyPr/>
          <a:lstStyle/>
          <a:p>
            <a:pPr/>
            <a:r>
              <a:t>Rat King</a:t>
            </a:r>
          </a:p>
        </p:txBody>
      </p:sp>
      <p:sp>
        <p:nvSpPr>
          <p:cNvPr id="469" name="Tool to design/generate network and make Dockerfiles for each graph node and manages key distribution…"/>
          <p:cNvSpPr txBox="1"/>
          <p:nvPr>
            <p:ph type="body" idx="1"/>
          </p:nvPr>
        </p:nvSpPr>
        <p:spPr>
          <a:prstGeom prst="rect">
            <a:avLst/>
          </a:prstGeom>
        </p:spPr>
        <p:txBody>
          <a:bodyPr/>
          <a:lstStyle/>
          <a:p>
            <a:pPr/>
            <a:r>
              <a:t>Tool to design/generate network and make Dockerfiles for each graph node and manages key distribution</a:t>
            </a:r>
          </a:p>
          <a:p>
            <a:pPr/>
            <a:r>
              <a:t>Tool also generates “channel” relationships between nodes, which can be used to set VLAN-like single-hop selective routes, and can do “Channel Patches”, randomization, and multiplexing and demultiplexing of channels.</a:t>
            </a:r>
          </a:p>
          <a:p>
            <a:pPr/>
            <a:r>
              <a:t>Cloud Nodes can use channels to distribute messages randomly, rather than always flood routing.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till More Code"/>
          <p:cNvSpPr txBox="1"/>
          <p:nvPr>
            <p:ph type="title"/>
          </p:nvPr>
        </p:nvSpPr>
        <p:spPr>
          <a:prstGeom prst="rect">
            <a:avLst/>
          </a:prstGeom>
        </p:spPr>
        <p:txBody>
          <a:bodyPr/>
          <a:lstStyle/>
          <a:p>
            <a:pPr/>
            <a:r>
              <a:t>Still More Code</a:t>
            </a:r>
          </a:p>
        </p:txBody>
      </p:sp>
      <p:sp>
        <p:nvSpPr>
          <p:cNvPr id="474" name="Cloud-configurable Ratnet Demo w./ Dockerfile: https://github.com/awgh/drone…"/>
          <p:cNvSpPr txBox="1"/>
          <p:nvPr>
            <p:ph type="body" idx="1"/>
          </p:nvPr>
        </p:nvSpPr>
        <p:spPr>
          <a:prstGeom prst="rect">
            <a:avLst/>
          </a:prstGeom>
        </p:spPr>
        <p:txBody>
          <a:bodyPr/>
          <a:lstStyle/>
          <a:p>
            <a:pPr/>
            <a:r>
              <a:t>Cloud-configurable Ratnet Demo w./ Dockerfile:</a:t>
            </a:r>
            <a:br/>
            <a:r>
              <a:t>https://github.com/awgh/</a:t>
            </a:r>
            <a:r>
              <a:rPr b="1"/>
              <a:t>drone</a:t>
            </a:r>
          </a:p>
          <a:p>
            <a:pPr/>
            <a:r>
              <a:t>Random duplication w./RAPTOR coding will make correlation attacks painful, and can help make sure there’s always enough traffic so there is never a single message in a batch.  Also nice for radio or other lossy transports!</a:t>
            </a:r>
            <a:br/>
            <a:br/>
            <a:r>
              <a:t>https://github.com/awgh/</a:t>
            </a:r>
            <a:r>
              <a:rPr b="1"/>
              <a:t>filefountain</a:t>
            </a:r>
            <a:r>
              <a:t>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Title"/>
          <p:cNvSpPr txBox="1"/>
          <p:nvPr>
            <p:ph type="title"/>
          </p:nvPr>
        </p:nvSpPr>
        <p:spPr>
          <a:prstGeom prst="rect">
            <a:avLst/>
          </a:prstGeom>
        </p:spPr>
        <p:txBody>
          <a:bodyPr/>
          <a:lstStyle/>
          <a:p>
            <a:pPr/>
          </a:p>
        </p:txBody>
      </p:sp>
      <p:sp>
        <p:nvSpPr>
          <p:cNvPr id="477" name="Body"/>
          <p:cNvSpPr txBox="1"/>
          <p:nvPr>
            <p:ph type="body" idx="1"/>
          </p:nvPr>
        </p:nvSpPr>
        <p:spPr>
          <a:prstGeom prst="rect">
            <a:avLst/>
          </a:prstGeom>
        </p:spPr>
        <p:txBody>
          <a:bodyPr/>
          <a:lstStyle/>
          <a:p>
            <a:pPr/>
          </a:p>
        </p:txBody>
      </p:sp>
      <p:pic>
        <p:nvPicPr>
          <p:cNvPr id="478" name="ratking-screen1.png" descr="ratking-screen1.png"/>
          <p:cNvPicPr>
            <a:picLocks noChangeAspect="1"/>
          </p:cNvPicPr>
          <p:nvPr/>
        </p:nvPicPr>
        <p:blipFill>
          <a:blip r:embed="rId3">
            <a:extLst/>
          </a:blip>
          <a:stretch>
            <a:fillRect/>
          </a:stretch>
        </p:blipFill>
        <p:spPr>
          <a:xfrm>
            <a:off x="0" y="1397000"/>
            <a:ext cx="13004800" cy="695960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Thanks!"/>
          <p:cNvSpPr txBox="1"/>
          <p:nvPr>
            <p:ph type="title"/>
          </p:nvPr>
        </p:nvSpPr>
        <p:spPr>
          <a:prstGeom prst="rect">
            <a:avLst/>
          </a:prstGeom>
        </p:spPr>
        <p:txBody>
          <a:bodyPr/>
          <a:lstStyle/>
          <a:p>
            <a:pPr/>
            <a:r>
              <a:t>Thanks!</a:t>
            </a:r>
          </a:p>
        </p:txBody>
      </p:sp>
      <p:sp>
        <p:nvSpPr>
          <p:cNvPr id="483" name="Looking for more applications, will build to suit.…"/>
          <p:cNvSpPr txBox="1"/>
          <p:nvPr>
            <p:ph type="body" idx="1"/>
          </p:nvPr>
        </p:nvSpPr>
        <p:spPr>
          <a:prstGeom prst="rect">
            <a:avLst/>
          </a:prstGeom>
        </p:spPr>
        <p:txBody>
          <a:bodyPr/>
          <a:lstStyle/>
          <a:p>
            <a:pPr/>
            <a:r>
              <a:t>Looking for more applications, will build to suit.</a:t>
            </a:r>
          </a:p>
          <a:p>
            <a:pPr/>
            <a:r>
              <a:t>Also check out DNS server for OOB XXE:</a:t>
            </a:r>
            <a:br/>
            <a:r>
              <a:t>https://github.com/awgh/</a:t>
            </a:r>
            <a:r>
              <a:rPr b="1"/>
              <a:t>madns</a:t>
            </a:r>
          </a:p>
          <a:p>
            <a:pPr/>
          </a:p>
          <a:p>
            <a:pPr/>
            <a:r>
              <a:rPr>
                <a:hlinkClick r:id="rId3" invalidUrl="" action="" tgtFrame="" tooltip="" history="1" highlightClick="0" endSnd="0"/>
              </a:rPr>
              <a:t>awgh@awgh.org</a:t>
            </a:r>
          </a:p>
          <a:p>
            <a:pPr/>
            <a:r>
              <a:t>#ratnet on freenode+hackint</a:t>
            </a:r>
          </a:p>
          <a:p>
            <a:pPr/>
            <a:r>
              <a:rPr>
                <a:hlinkClick r:id="rId4" invalidUrl="" action="" tgtFrame="" tooltip="" history="1" highlightClick="0" endSnd="0"/>
              </a:rPr>
              <a:t>https://github.com/awgh</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meshing.mov" descr="meshing.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000000" fill="hold"/>
                                        <p:tgtEl>
                                          <p:spTgt spid="13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Bus"/>
          <p:cNvSpPr/>
          <p:nvPr/>
        </p:nvSpPr>
        <p:spPr>
          <a:xfrm>
            <a:off x="4990188" y="5764413"/>
            <a:ext cx="1532407" cy="601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4" y="0"/>
                </a:moveTo>
                <a:cubicBezTo>
                  <a:pt x="1277" y="0"/>
                  <a:pt x="1200" y="200"/>
                  <a:pt x="1200" y="447"/>
                </a:cubicBezTo>
                <a:lnTo>
                  <a:pt x="1200" y="1626"/>
                </a:lnTo>
                <a:lnTo>
                  <a:pt x="676" y="1626"/>
                </a:lnTo>
                <a:cubicBezTo>
                  <a:pt x="521" y="1626"/>
                  <a:pt x="397" y="1947"/>
                  <a:pt x="397" y="2341"/>
                </a:cubicBezTo>
                <a:lnTo>
                  <a:pt x="397" y="14680"/>
                </a:lnTo>
                <a:cubicBezTo>
                  <a:pt x="397" y="14983"/>
                  <a:pt x="346" y="15272"/>
                  <a:pt x="257" y="15474"/>
                </a:cubicBezTo>
                <a:lnTo>
                  <a:pt x="140" y="15738"/>
                </a:lnTo>
                <a:cubicBezTo>
                  <a:pt x="51" y="15940"/>
                  <a:pt x="0" y="16229"/>
                  <a:pt x="0" y="16532"/>
                </a:cubicBezTo>
                <a:lnTo>
                  <a:pt x="0" y="17698"/>
                </a:lnTo>
                <a:cubicBezTo>
                  <a:pt x="0" y="18074"/>
                  <a:pt x="115" y="18384"/>
                  <a:pt x="262" y="18409"/>
                </a:cubicBezTo>
                <a:lnTo>
                  <a:pt x="4457" y="19840"/>
                </a:lnTo>
                <a:lnTo>
                  <a:pt x="4457" y="17854"/>
                </a:lnTo>
                <a:cubicBezTo>
                  <a:pt x="4457" y="17441"/>
                  <a:pt x="4514" y="17041"/>
                  <a:pt x="4617" y="16722"/>
                </a:cubicBezTo>
                <a:lnTo>
                  <a:pt x="4943" y="15712"/>
                </a:lnTo>
                <a:cubicBezTo>
                  <a:pt x="5076" y="15302"/>
                  <a:pt x="5273" y="15062"/>
                  <a:pt x="5481" y="15062"/>
                </a:cubicBezTo>
                <a:lnTo>
                  <a:pt x="6259" y="15062"/>
                </a:lnTo>
                <a:cubicBezTo>
                  <a:pt x="6468" y="15062"/>
                  <a:pt x="6666" y="15302"/>
                  <a:pt x="6799" y="15712"/>
                </a:cubicBezTo>
                <a:lnTo>
                  <a:pt x="7126" y="16722"/>
                </a:lnTo>
                <a:cubicBezTo>
                  <a:pt x="7229" y="17041"/>
                  <a:pt x="7284" y="17442"/>
                  <a:pt x="7284" y="17854"/>
                </a:cubicBezTo>
                <a:lnTo>
                  <a:pt x="7284" y="20078"/>
                </a:lnTo>
                <a:lnTo>
                  <a:pt x="14886" y="20078"/>
                </a:lnTo>
                <a:lnTo>
                  <a:pt x="14886" y="17854"/>
                </a:lnTo>
                <a:cubicBezTo>
                  <a:pt x="14886" y="17441"/>
                  <a:pt x="14942" y="17041"/>
                  <a:pt x="15045" y="16722"/>
                </a:cubicBezTo>
                <a:lnTo>
                  <a:pt x="15371" y="15712"/>
                </a:lnTo>
                <a:cubicBezTo>
                  <a:pt x="15504" y="15302"/>
                  <a:pt x="15702" y="15062"/>
                  <a:pt x="15911" y="15062"/>
                </a:cubicBezTo>
                <a:lnTo>
                  <a:pt x="16689" y="15062"/>
                </a:lnTo>
                <a:cubicBezTo>
                  <a:pt x="16898" y="15062"/>
                  <a:pt x="17094" y="15302"/>
                  <a:pt x="17227" y="15712"/>
                </a:cubicBezTo>
                <a:lnTo>
                  <a:pt x="17554" y="16722"/>
                </a:lnTo>
                <a:cubicBezTo>
                  <a:pt x="17657" y="17041"/>
                  <a:pt x="17714" y="17442"/>
                  <a:pt x="17714" y="17854"/>
                </a:cubicBezTo>
                <a:lnTo>
                  <a:pt x="17714" y="20078"/>
                </a:lnTo>
                <a:lnTo>
                  <a:pt x="20957" y="20078"/>
                </a:lnTo>
                <a:lnTo>
                  <a:pt x="21316" y="20078"/>
                </a:lnTo>
                <a:lnTo>
                  <a:pt x="21462" y="20078"/>
                </a:lnTo>
                <a:cubicBezTo>
                  <a:pt x="21539" y="20078"/>
                  <a:pt x="21600" y="19922"/>
                  <a:pt x="21600" y="19727"/>
                </a:cubicBezTo>
                <a:lnTo>
                  <a:pt x="21600" y="18652"/>
                </a:lnTo>
                <a:cubicBezTo>
                  <a:pt x="21600" y="18457"/>
                  <a:pt x="21539" y="18301"/>
                  <a:pt x="21462" y="18301"/>
                </a:cubicBezTo>
                <a:cubicBezTo>
                  <a:pt x="21416" y="18301"/>
                  <a:pt x="21379" y="18209"/>
                  <a:pt x="21379" y="18092"/>
                </a:cubicBezTo>
                <a:cubicBezTo>
                  <a:pt x="21376" y="16468"/>
                  <a:pt x="21369" y="13600"/>
                  <a:pt x="21348" y="11359"/>
                </a:cubicBezTo>
                <a:cubicBezTo>
                  <a:pt x="21319" y="8327"/>
                  <a:pt x="21245" y="5887"/>
                  <a:pt x="21183" y="4314"/>
                </a:cubicBezTo>
                <a:lnTo>
                  <a:pt x="21151" y="3560"/>
                </a:lnTo>
                <a:cubicBezTo>
                  <a:pt x="21116" y="2771"/>
                  <a:pt x="21093" y="2341"/>
                  <a:pt x="21093" y="2341"/>
                </a:cubicBezTo>
                <a:cubicBezTo>
                  <a:pt x="21093" y="1947"/>
                  <a:pt x="20967" y="1626"/>
                  <a:pt x="20812" y="1626"/>
                </a:cubicBezTo>
                <a:lnTo>
                  <a:pt x="8384" y="1626"/>
                </a:lnTo>
                <a:lnTo>
                  <a:pt x="6680" y="117"/>
                </a:lnTo>
                <a:cubicBezTo>
                  <a:pt x="6593" y="40"/>
                  <a:pt x="6501" y="0"/>
                  <a:pt x="6409" y="0"/>
                </a:cubicBezTo>
                <a:lnTo>
                  <a:pt x="1374" y="0"/>
                </a:lnTo>
                <a:close/>
                <a:moveTo>
                  <a:pt x="2431" y="4223"/>
                </a:moveTo>
                <a:lnTo>
                  <a:pt x="4812" y="4223"/>
                </a:lnTo>
                <a:cubicBezTo>
                  <a:pt x="4936" y="4223"/>
                  <a:pt x="5037" y="4479"/>
                  <a:pt x="5037" y="4795"/>
                </a:cubicBezTo>
                <a:lnTo>
                  <a:pt x="5037" y="9890"/>
                </a:lnTo>
                <a:cubicBezTo>
                  <a:pt x="5037" y="10206"/>
                  <a:pt x="4936" y="10462"/>
                  <a:pt x="4812" y="10462"/>
                </a:cubicBezTo>
                <a:lnTo>
                  <a:pt x="2431" y="10462"/>
                </a:lnTo>
                <a:cubicBezTo>
                  <a:pt x="2307" y="10462"/>
                  <a:pt x="2206" y="10206"/>
                  <a:pt x="2206" y="9890"/>
                </a:cubicBezTo>
                <a:lnTo>
                  <a:pt x="2206" y="4795"/>
                </a:lnTo>
                <a:cubicBezTo>
                  <a:pt x="2206" y="4479"/>
                  <a:pt x="2307" y="4223"/>
                  <a:pt x="2431" y="4223"/>
                </a:cubicBezTo>
                <a:close/>
                <a:moveTo>
                  <a:pt x="5580" y="4223"/>
                </a:moveTo>
                <a:lnTo>
                  <a:pt x="7961" y="4223"/>
                </a:lnTo>
                <a:cubicBezTo>
                  <a:pt x="8086" y="4223"/>
                  <a:pt x="8186" y="4479"/>
                  <a:pt x="8186" y="4795"/>
                </a:cubicBezTo>
                <a:lnTo>
                  <a:pt x="8186" y="9890"/>
                </a:lnTo>
                <a:cubicBezTo>
                  <a:pt x="8186" y="10206"/>
                  <a:pt x="8086" y="10462"/>
                  <a:pt x="7961" y="10462"/>
                </a:cubicBezTo>
                <a:lnTo>
                  <a:pt x="5580" y="10462"/>
                </a:lnTo>
                <a:cubicBezTo>
                  <a:pt x="5456" y="10462"/>
                  <a:pt x="5355" y="10206"/>
                  <a:pt x="5355" y="9890"/>
                </a:cubicBezTo>
                <a:lnTo>
                  <a:pt x="5355" y="4795"/>
                </a:lnTo>
                <a:cubicBezTo>
                  <a:pt x="5355" y="4479"/>
                  <a:pt x="5456" y="4223"/>
                  <a:pt x="5580" y="4223"/>
                </a:cubicBezTo>
                <a:close/>
                <a:moveTo>
                  <a:pt x="8739" y="4223"/>
                </a:moveTo>
                <a:lnTo>
                  <a:pt x="11121" y="4223"/>
                </a:lnTo>
                <a:cubicBezTo>
                  <a:pt x="11245" y="4223"/>
                  <a:pt x="11346" y="4479"/>
                  <a:pt x="11346" y="4795"/>
                </a:cubicBezTo>
                <a:lnTo>
                  <a:pt x="11346" y="9890"/>
                </a:lnTo>
                <a:cubicBezTo>
                  <a:pt x="11346" y="10206"/>
                  <a:pt x="11245" y="10462"/>
                  <a:pt x="11121" y="10462"/>
                </a:cubicBezTo>
                <a:lnTo>
                  <a:pt x="8739" y="10462"/>
                </a:lnTo>
                <a:cubicBezTo>
                  <a:pt x="8615" y="10462"/>
                  <a:pt x="8515" y="10206"/>
                  <a:pt x="8515" y="9890"/>
                </a:cubicBezTo>
                <a:lnTo>
                  <a:pt x="8515" y="4795"/>
                </a:lnTo>
                <a:cubicBezTo>
                  <a:pt x="8515" y="4479"/>
                  <a:pt x="8615" y="4223"/>
                  <a:pt x="8739" y="4223"/>
                </a:cubicBezTo>
                <a:close/>
                <a:moveTo>
                  <a:pt x="11880" y="4223"/>
                </a:moveTo>
                <a:lnTo>
                  <a:pt x="14262" y="4223"/>
                </a:lnTo>
                <a:cubicBezTo>
                  <a:pt x="14386" y="4223"/>
                  <a:pt x="14486" y="4479"/>
                  <a:pt x="14486" y="4795"/>
                </a:cubicBezTo>
                <a:lnTo>
                  <a:pt x="14486" y="9890"/>
                </a:lnTo>
                <a:cubicBezTo>
                  <a:pt x="14486" y="10206"/>
                  <a:pt x="14386" y="10462"/>
                  <a:pt x="14262" y="10462"/>
                </a:cubicBezTo>
                <a:lnTo>
                  <a:pt x="11880" y="10462"/>
                </a:lnTo>
                <a:cubicBezTo>
                  <a:pt x="11756" y="10462"/>
                  <a:pt x="11655" y="10206"/>
                  <a:pt x="11655" y="9890"/>
                </a:cubicBezTo>
                <a:lnTo>
                  <a:pt x="11655" y="4795"/>
                </a:lnTo>
                <a:cubicBezTo>
                  <a:pt x="11655" y="4479"/>
                  <a:pt x="11756" y="4223"/>
                  <a:pt x="11880" y="4223"/>
                </a:cubicBezTo>
                <a:close/>
                <a:moveTo>
                  <a:pt x="15029" y="4223"/>
                </a:moveTo>
                <a:lnTo>
                  <a:pt x="17411" y="4223"/>
                </a:lnTo>
                <a:cubicBezTo>
                  <a:pt x="17535" y="4223"/>
                  <a:pt x="17635" y="4479"/>
                  <a:pt x="17635" y="4795"/>
                </a:cubicBezTo>
                <a:lnTo>
                  <a:pt x="17635" y="9890"/>
                </a:lnTo>
                <a:cubicBezTo>
                  <a:pt x="17635" y="10206"/>
                  <a:pt x="17535" y="10462"/>
                  <a:pt x="17411" y="10462"/>
                </a:cubicBezTo>
                <a:lnTo>
                  <a:pt x="15029" y="10462"/>
                </a:lnTo>
                <a:cubicBezTo>
                  <a:pt x="14905" y="10462"/>
                  <a:pt x="14805" y="10206"/>
                  <a:pt x="14805" y="9890"/>
                </a:cubicBezTo>
                <a:lnTo>
                  <a:pt x="14805" y="4795"/>
                </a:lnTo>
                <a:cubicBezTo>
                  <a:pt x="14805" y="4479"/>
                  <a:pt x="14905" y="4223"/>
                  <a:pt x="15029" y="4223"/>
                </a:cubicBezTo>
                <a:close/>
                <a:moveTo>
                  <a:pt x="18180" y="4223"/>
                </a:moveTo>
                <a:lnTo>
                  <a:pt x="20562" y="4223"/>
                </a:lnTo>
                <a:cubicBezTo>
                  <a:pt x="20686" y="4223"/>
                  <a:pt x="20786" y="4479"/>
                  <a:pt x="20786" y="4795"/>
                </a:cubicBezTo>
                <a:lnTo>
                  <a:pt x="20786" y="9890"/>
                </a:lnTo>
                <a:cubicBezTo>
                  <a:pt x="20786" y="10206"/>
                  <a:pt x="20686" y="10462"/>
                  <a:pt x="20562" y="10462"/>
                </a:cubicBezTo>
                <a:lnTo>
                  <a:pt x="18180" y="10462"/>
                </a:lnTo>
                <a:cubicBezTo>
                  <a:pt x="18056" y="10462"/>
                  <a:pt x="17955" y="10206"/>
                  <a:pt x="17955" y="9890"/>
                </a:cubicBezTo>
                <a:lnTo>
                  <a:pt x="17955" y="4795"/>
                </a:lnTo>
                <a:cubicBezTo>
                  <a:pt x="17955" y="4479"/>
                  <a:pt x="18056" y="4223"/>
                  <a:pt x="18180" y="4223"/>
                </a:cubicBezTo>
                <a:close/>
                <a:moveTo>
                  <a:pt x="5871" y="15769"/>
                </a:moveTo>
                <a:cubicBezTo>
                  <a:pt x="5239" y="15769"/>
                  <a:pt x="4725" y="17072"/>
                  <a:pt x="4725" y="18682"/>
                </a:cubicBezTo>
                <a:cubicBezTo>
                  <a:pt x="4725" y="20293"/>
                  <a:pt x="5239" y="21600"/>
                  <a:pt x="5871" y="21600"/>
                </a:cubicBezTo>
                <a:cubicBezTo>
                  <a:pt x="6504" y="21600"/>
                  <a:pt x="7015" y="20293"/>
                  <a:pt x="7015" y="18682"/>
                </a:cubicBezTo>
                <a:cubicBezTo>
                  <a:pt x="7015" y="17071"/>
                  <a:pt x="6504" y="15769"/>
                  <a:pt x="5871" y="15769"/>
                </a:cubicBezTo>
                <a:close/>
                <a:moveTo>
                  <a:pt x="16299" y="15769"/>
                </a:moveTo>
                <a:cubicBezTo>
                  <a:pt x="15667" y="15769"/>
                  <a:pt x="15155" y="17072"/>
                  <a:pt x="15155" y="18682"/>
                </a:cubicBezTo>
                <a:cubicBezTo>
                  <a:pt x="15155" y="20293"/>
                  <a:pt x="15667" y="21600"/>
                  <a:pt x="16299" y="21600"/>
                </a:cubicBezTo>
                <a:cubicBezTo>
                  <a:pt x="16932" y="21600"/>
                  <a:pt x="17445" y="20293"/>
                  <a:pt x="17445" y="18682"/>
                </a:cubicBezTo>
                <a:cubicBezTo>
                  <a:pt x="17445" y="17071"/>
                  <a:pt x="16932" y="15769"/>
                  <a:pt x="16299" y="15769"/>
                </a:cubicBezTo>
                <a:close/>
                <a:moveTo>
                  <a:pt x="5871" y="17312"/>
                </a:moveTo>
                <a:cubicBezTo>
                  <a:pt x="6168" y="17312"/>
                  <a:pt x="6409" y="17925"/>
                  <a:pt x="6409" y="18682"/>
                </a:cubicBezTo>
                <a:cubicBezTo>
                  <a:pt x="6409" y="19439"/>
                  <a:pt x="6168" y="20052"/>
                  <a:pt x="5871" y="20052"/>
                </a:cubicBezTo>
                <a:cubicBezTo>
                  <a:pt x="5574" y="20052"/>
                  <a:pt x="5333" y="19439"/>
                  <a:pt x="5333" y="18682"/>
                </a:cubicBezTo>
                <a:cubicBezTo>
                  <a:pt x="5333" y="17925"/>
                  <a:pt x="5574" y="17312"/>
                  <a:pt x="5871" y="17312"/>
                </a:cubicBezTo>
                <a:close/>
                <a:moveTo>
                  <a:pt x="16299" y="17312"/>
                </a:moveTo>
                <a:cubicBezTo>
                  <a:pt x="16596" y="17312"/>
                  <a:pt x="16837" y="17925"/>
                  <a:pt x="16837" y="18682"/>
                </a:cubicBezTo>
                <a:cubicBezTo>
                  <a:pt x="16837" y="19439"/>
                  <a:pt x="16596" y="20052"/>
                  <a:pt x="16299" y="20052"/>
                </a:cubicBezTo>
                <a:cubicBezTo>
                  <a:pt x="16002" y="20052"/>
                  <a:pt x="15761" y="19439"/>
                  <a:pt x="15761" y="18682"/>
                </a:cubicBezTo>
                <a:cubicBezTo>
                  <a:pt x="15761" y="17925"/>
                  <a:pt x="16002" y="17312"/>
                  <a:pt x="16299" y="17312"/>
                </a:cubicBezTo>
                <a:close/>
              </a:path>
            </a:pathLst>
          </a:custGeom>
          <a:solidFill>
            <a:schemeClr val="accent1"/>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44" name="Phone"/>
          <p:cNvSpPr/>
          <p:nvPr/>
        </p:nvSpPr>
        <p:spPr>
          <a:xfrm>
            <a:off x="1470815" y="7789277"/>
            <a:ext cx="741343"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chemeClr val="accent1"/>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45" name="Computer"/>
          <p:cNvSpPr/>
          <p:nvPr/>
        </p:nvSpPr>
        <p:spPr>
          <a:xfrm>
            <a:off x="1146586" y="894730"/>
            <a:ext cx="1389802" cy="1121545"/>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chemeClr val="accent1"/>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46" name="Phone"/>
          <p:cNvSpPr/>
          <p:nvPr/>
        </p:nvSpPr>
        <p:spPr>
          <a:xfrm>
            <a:off x="10604287" y="692149"/>
            <a:ext cx="741343" cy="1526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chemeClr val="accent1"/>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47" name="Computer"/>
          <p:cNvSpPr/>
          <p:nvPr/>
        </p:nvSpPr>
        <p:spPr>
          <a:xfrm>
            <a:off x="10280058" y="7991857"/>
            <a:ext cx="1389802" cy="1121546"/>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chemeClr val="accent1"/>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48" name="Thunderbolt"/>
          <p:cNvSpPr/>
          <p:nvPr/>
        </p:nvSpPr>
        <p:spPr>
          <a:xfrm>
            <a:off x="3163235" y="6231598"/>
            <a:ext cx="783184" cy="1520717"/>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1"/>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49" name="Thunderbolt"/>
          <p:cNvSpPr/>
          <p:nvPr/>
        </p:nvSpPr>
        <p:spPr>
          <a:xfrm>
            <a:off x="3163235" y="2387563"/>
            <a:ext cx="783184" cy="1520716"/>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1"/>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50" name="Thunderbolt"/>
          <p:cNvSpPr/>
          <p:nvPr/>
        </p:nvSpPr>
        <p:spPr>
          <a:xfrm>
            <a:off x="8857873" y="2194424"/>
            <a:ext cx="783184" cy="1520717"/>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1"/>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51" name="Thunderbolt"/>
          <p:cNvSpPr/>
          <p:nvPr/>
        </p:nvSpPr>
        <p:spPr>
          <a:xfrm>
            <a:off x="8857873" y="6038460"/>
            <a:ext cx="783184" cy="1520716"/>
          </a:xfrm>
          <a:custGeom>
            <a:avLst/>
            <a:gdLst/>
            <a:ahLst/>
            <a:cxnLst>
              <a:cxn ang="0">
                <a:pos x="wd2" y="hd2"/>
              </a:cxn>
              <a:cxn ang="5400000">
                <a:pos x="wd2" y="hd2"/>
              </a:cxn>
              <a:cxn ang="10800000">
                <a:pos x="wd2" y="hd2"/>
              </a:cxn>
              <a:cxn ang="16200000">
                <a:pos x="wd2" y="hd2"/>
              </a:cxn>
            </a:cxnLst>
            <a:rect l="0" t="0" r="r" b="b"/>
            <a:pathLst>
              <a:path w="21600" h="21383" fill="norm" stroke="1" extrusionOk="0">
                <a:moveTo>
                  <a:pt x="19015" y="0"/>
                </a:moveTo>
                <a:lnTo>
                  <a:pt x="0" y="12374"/>
                </a:lnTo>
                <a:lnTo>
                  <a:pt x="9106" y="12448"/>
                </a:lnTo>
                <a:cubicBezTo>
                  <a:pt x="9106" y="12448"/>
                  <a:pt x="3935" y="21161"/>
                  <a:pt x="3791" y="21380"/>
                </a:cubicBezTo>
                <a:cubicBezTo>
                  <a:pt x="3648" y="21600"/>
                  <a:pt x="21600" y="9446"/>
                  <a:pt x="21600" y="9446"/>
                </a:cubicBezTo>
                <a:lnTo>
                  <a:pt x="12838" y="9446"/>
                </a:lnTo>
                <a:lnTo>
                  <a:pt x="19015" y="0"/>
                </a:lnTo>
                <a:close/>
              </a:path>
            </a:pathLst>
          </a:custGeom>
          <a:solidFill>
            <a:schemeClr val="accent1"/>
          </a:solidFill>
          <a:ln w="12700">
            <a:miter lim="400000"/>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fill="hold">
                                  <p:stCondLst>
                                    <p:cond delay="0"/>
                                  </p:stCondLst>
                                  <p:childTnLst>
                                    <p:animMotion path="M 0.000000 0.000000 C -0.131917 -0.119933 0.001346 -0.384386 0.134481 -0.266871 C 0.269170 -0.147984 0.135170 0.121514 0.000599 0.002388" origin="layout" pathEditMode="relative">
                                      <p:cBhvr>
                                        <p:cTn id="6" dur="10000" fill="hold"/>
                                        <p:tgtEl>
                                          <p:spTgt spid="14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exit" nodeType="clickEffect" presetSubtype="4" presetID="2" grpId="2" fill="hold">
                                  <p:stCondLst>
                                    <p:cond delay="0"/>
                                  </p:stCondLst>
                                  <p:iterate type="el" backwards="0">
                                    <p:tmAbs val="0"/>
                                  </p:iterate>
                                  <p:childTnLst>
                                    <p:anim calcmode="lin" valueType="num">
                                      <p:cBhvr>
                                        <p:cTn id="10" dur="2500" fill="hold"/>
                                        <p:tgtEl>
                                          <p:spTgt spid="143"/>
                                        </p:tgtEl>
                                        <p:attrNameLst>
                                          <p:attrName>ppt_x</p:attrName>
                                        </p:attrNameLst>
                                      </p:cBhvr>
                                      <p:tavLst>
                                        <p:tav tm="0">
                                          <p:val>
                                            <p:strVal val="ppt_x"/>
                                          </p:val>
                                        </p:tav>
                                        <p:tav tm="100000">
                                          <p:val>
                                            <p:strVal val="ppt_x"/>
                                          </p:val>
                                        </p:tav>
                                      </p:tavLst>
                                    </p:anim>
                                    <p:anim calcmode="lin" valueType="num">
                                      <p:cBhvr>
                                        <p:cTn id="11" dur="2500" fill="hold"/>
                                        <p:tgtEl>
                                          <p:spTgt spid="143"/>
                                        </p:tgtEl>
                                        <p:attrNameLst>
                                          <p:attrName>ppt_y</p:attrName>
                                        </p:attrNameLst>
                                      </p:cBhvr>
                                      <p:tavLst>
                                        <p:tav tm="0">
                                          <p:val>
                                            <p:strVal val="ppt_y"/>
                                          </p:val>
                                        </p:tav>
                                        <p:tav tm="100000">
                                          <p:val>
                                            <p:strVal val="1+ppt_h/2"/>
                                          </p:val>
                                        </p:tav>
                                      </p:tavLst>
                                    </p:anim>
                                    <p:set>
                                      <p:cBhvr>
                                        <p:cTn id="12" fill="hold">
                                          <p:stCondLst>
                                            <p:cond delay="2499"/>
                                          </p:stCondLst>
                                        </p:cTn>
                                        <p:tgtEl>
                                          <p:spTgt spid="14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 grpId="2"/>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2017-11-22 12.09.07.jpg" descr="2017-11-22 12.09.07.jpg"/>
          <p:cNvPicPr>
            <a:picLocks noChangeAspect="1"/>
          </p:cNvPicPr>
          <p:nvPr>
            <p:ph type="pic" idx="13"/>
          </p:nvPr>
        </p:nvPicPr>
        <p:blipFill>
          <a:blip r:embed="rId3">
            <a:extLst/>
          </a:blip>
          <a:srcRect l="0" t="23482" r="0" b="23482"/>
          <a:stretch>
            <a:fillRect/>
          </a:stretch>
        </p:blipFill>
        <p:spPr>
          <a:prstGeom prst="rect">
            <a:avLst/>
          </a:prstGeom>
        </p:spPr>
      </p:pic>
      <p:pic>
        <p:nvPicPr>
          <p:cNvPr id="156" name="2017-11-22 12.08.17.jpg" descr="2017-11-22 12.08.17.jpg"/>
          <p:cNvPicPr>
            <a:picLocks noChangeAspect="1"/>
          </p:cNvPicPr>
          <p:nvPr>
            <p:ph type="pic" idx="14"/>
          </p:nvPr>
        </p:nvPicPr>
        <p:blipFill>
          <a:blip r:embed="rId4">
            <a:extLst/>
          </a:blip>
          <a:srcRect l="0" t="23482" r="0" b="23482"/>
          <a:stretch>
            <a:fillRect/>
          </a:stretch>
        </p:blipFill>
        <p:spPr>
          <a:prstGeom prst="rect">
            <a:avLst/>
          </a:prstGeom>
        </p:spPr>
      </p:pic>
      <p:pic>
        <p:nvPicPr>
          <p:cNvPr id="157" name="2017-11-22 12.07.05.jpg" descr="2017-11-22 12.07.05.jpg"/>
          <p:cNvPicPr>
            <a:picLocks noChangeAspect="1"/>
          </p:cNvPicPr>
          <p:nvPr>
            <p:ph type="pic" idx="15"/>
          </p:nvPr>
        </p:nvPicPr>
        <p:blipFill>
          <a:blip r:embed="rId5">
            <a:extLst/>
          </a:blip>
          <a:srcRect l="5414" t="0" r="5414" b="0"/>
          <a:stretch>
            <a:fillRect/>
          </a:stretch>
        </p:blipFill>
        <p:spPr>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Go Get The Code"/>
          <p:cNvSpPr txBox="1"/>
          <p:nvPr>
            <p:ph type="title"/>
          </p:nvPr>
        </p:nvSpPr>
        <p:spPr>
          <a:prstGeom prst="rect">
            <a:avLst/>
          </a:prstGeom>
        </p:spPr>
        <p:txBody>
          <a:bodyPr/>
          <a:lstStyle/>
          <a:p>
            <a:pPr/>
            <a:r>
              <a:t>Go Get The Code</a:t>
            </a:r>
          </a:p>
        </p:txBody>
      </p:sp>
      <p:sp>
        <p:nvSpPr>
          <p:cNvPr id="162" name="Follow along at home:…"/>
          <p:cNvSpPr txBox="1"/>
          <p:nvPr>
            <p:ph type="body" idx="1"/>
          </p:nvPr>
        </p:nvSpPr>
        <p:spPr>
          <a:prstGeom prst="rect">
            <a:avLst/>
          </a:prstGeom>
        </p:spPr>
        <p:txBody>
          <a:bodyPr/>
          <a:lstStyle/>
          <a:p>
            <a:pPr/>
            <a:r>
              <a:t>Follow along at home:</a:t>
            </a:r>
          </a:p>
          <a:p>
            <a:pPr lvl="1"/>
            <a:r>
              <a:t>https://github.com/awgh/</a:t>
            </a:r>
            <a:r>
              <a:rPr b="1"/>
              <a:t>deaddrop</a:t>
            </a:r>
          </a:p>
          <a:p>
            <a:pPr lvl="1"/>
            <a:r>
              <a:t>https://github.com/awgh/</a:t>
            </a:r>
            <a:r>
              <a:rPr b="1"/>
              <a:t>ratnet</a:t>
            </a:r>
          </a:p>
          <a:p>
            <a:pPr lvl="1"/>
            <a:r>
              <a:t>https://github.com/awgh/</a:t>
            </a:r>
            <a:r>
              <a:rPr b="1"/>
              <a:t>hushcom</a:t>
            </a:r>
          </a:p>
          <a:p>
            <a:pPr lvl="1"/>
            <a:r>
              <a:t>https://github.com/awgh/</a:t>
            </a:r>
            <a:r>
              <a:rPr b="1"/>
              <a:t>filefountain</a:t>
            </a:r>
          </a:p>
          <a:p>
            <a:pPr lvl="1"/>
            <a:r>
              <a:t>https://github.com/awgh/</a:t>
            </a:r>
            <a:r>
              <a:rPr b="1"/>
              <a:t>bencrypt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Deaddrop Demo"/>
          <p:cNvSpPr txBox="1"/>
          <p:nvPr>
            <p:ph type="title"/>
          </p:nvPr>
        </p:nvSpPr>
        <p:spPr>
          <a:prstGeom prst="rect">
            <a:avLst/>
          </a:prstGeom>
        </p:spPr>
        <p:txBody>
          <a:bodyPr/>
          <a:lstStyle/>
          <a:p>
            <a:pPr/>
            <a:r>
              <a:t>Deaddrop Demo</a:t>
            </a:r>
          </a:p>
        </p:txBody>
      </p:sp>
      <p:sp>
        <p:nvSpPr>
          <p:cNvPr id="167" name="https://github.com/awgh/deaddrop…"/>
          <p:cNvSpPr txBox="1"/>
          <p:nvPr>
            <p:ph type="body" idx="1"/>
          </p:nvPr>
        </p:nvSpPr>
        <p:spPr>
          <a:prstGeom prst="rect">
            <a:avLst/>
          </a:prstGeom>
        </p:spPr>
        <p:txBody>
          <a:bodyPr/>
          <a:lstStyle/>
          <a:p>
            <a:pPr marL="422275" indent="-422275" defTabSz="554990">
              <a:spcBef>
                <a:spcPts val="3900"/>
              </a:spcBef>
              <a:defRPr sz="3040"/>
            </a:pPr>
            <a:r>
              <a:t>https://github.com/awgh/</a:t>
            </a:r>
            <a:r>
              <a:rPr b="1"/>
              <a:t>deaddrop</a:t>
            </a:r>
          </a:p>
          <a:p>
            <a:pPr marL="422275" indent="-422275" defTabSz="554990">
              <a:spcBef>
                <a:spcPts val="3900"/>
              </a:spcBef>
              <a:defRPr sz="3040"/>
            </a:pPr>
            <a:r>
              <a:t>Chunks and transfers files using Ratnet</a:t>
            </a:r>
          </a:p>
          <a:p>
            <a:pPr marL="422275" indent="-422275" defTabSz="554990">
              <a:spcBef>
                <a:spcPts val="3900"/>
              </a:spcBef>
              <a:defRPr sz="3040"/>
            </a:pPr>
            <a:r>
              <a:t>Sparse files not platform-independent, so just keeps chunks as files until they’re all together</a:t>
            </a:r>
          </a:p>
          <a:p>
            <a:pPr marL="422275" indent="-422275" defTabSz="554990">
              <a:spcBef>
                <a:spcPts val="3900"/>
              </a:spcBef>
              <a:defRPr sz="3040"/>
            </a:pPr>
            <a:r>
              <a:t>Runs fine on the mips32-softfloat RavPower RP-WD02</a:t>
            </a:r>
          </a:p>
          <a:p>
            <a:pPr marL="422275" indent="-422275" defTabSz="554990">
              <a:spcBef>
                <a:spcPts val="3900"/>
              </a:spcBef>
              <a:defRPr sz="3040"/>
            </a:pPr>
            <a:r>
              <a:t>Had to invent a new version of the NZB file format from Usenet…  NZB requires all segments to be listed in XML… I just require the range of valid sequence numbers not in XML  -&gt; my headers are a fixed size!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